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18.xml" ContentType="application/vnd.openxmlformats-officedocument.presentationml.notesSlide+xml"/>
  <Override PartName="/ppt/notesSlides/notesSlide3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6.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34.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24" r:id="rId2"/>
  </p:sldMasterIdLst>
  <p:notesMasterIdLst>
    <p:notesMasterId r:id="rId46"/>
  </p:notesMasterIdLst>
  <p:handoutMasterIdLst>
    <p:handoutMasterId r:id="rId47"/>
  </p:handoutMasterIdLst>
  <p:sldIdLst>
    <p:sldId id="264" r:id="rId3"/>
    <p:sldId id="263" r:id="rId4"/>
    <p:sldId id="290" r:id="rId5"/>
    <p:sldId id="289" r:id="rId6"/>
    <p:sldId id="265" r:id="rId7"/>
    <p:sldId id="295" r:id="rId8"/>
    <p:sldId id="287" r:id="rId9"/>
    <p:sldId id="338" r:id="rId10"/>
    <p:sldId id="294" r:id="rId11"/>
    <p:sldId id="326" r:id="rId12"/>
    <p:sldId id="327" r:id="rId13"/>
    <p:sldId id="325" r:id="rId14"/>
    <p:sldId id="296" r:id="rId15"/>
    <p:sldId id="318" r:id="rId16"/>
    <p:sldId id="308" r:id="rId17"/>
    <p:sldId id="329" r:id="rId18"/>
    <p:sldId id="339" r:id="rId19"/>
    <p:sldId id="293" r:id="rId20"/>
    <p:sldId id="307" r:id="rId21"/>
    <p:sldId id="312" r:id="rId22"/>
    <p:sldId id="313" r:id="rId23"/>
    <p:sldId id="314" r:id="rId24"/>
    <p:sldId id="316" r:id="rId25"/>
    <p:sldId id="315" r:id="rId26"/>
    <p:sldId id="291" r:id="rId27"/>
    <p:sldId id="328" r:id="rId28"/>
    <p:sldId id="292" r:id="rId29"/>
    <p:sldId id="310" r:id="rId30"/>
    <p:sldId id="324" r:id="rId31"/>
    <p:sldId id="319" r:id="rId32"/>
    <p:sldId id="317" r:id="rId33"/>
    <p:sldId id="323" r:id="rId34"/>
    <p:sldId id="309" r:id="rId35"/>
    <p:sldId id="330" r:id="rId36"/>
    <p:sldId id="331" r:id="rId37"/>
    <p:sldId id="337" r:id="rId38"/>
    <p:sldId id="334" r:id="rId39"/>
    <p:sldId id="297" r:id="rId40"/>
    <p:sldId id="311" r:id="rId41"/>
    <p:sldId id="306" r:id="rId42"/>
    <p:sldId id="336" r:id="rId43"/>
    <p:sldId id="266" r:id="rId44"/>
    <p:sldId id="34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F3FE6EA-99CD-404D-BDB6-3F37F7545866}">
          <p14:sldIdLst>
            <p14:sldId id="264"/>
            <p14:sldId id="263"/>
            <p14:sldId id="290"/>
            <p14:sldId id="289"/>
            <p14:sldId id="265"/>
            <p14:sldId id="295"/>
            <p14:sldId id="287"/>
            <p14:sldId id="338"/>
            <p14:sldId id="294"/>
            <p14:sldId id="326"/>
            <p14:sldId id="327"/>
            <p14:sldId id="325"/>
            <p14:sldId id="296"/>
            <p14:sldId id="318"/>
            <p14:sldId id="308"/>
            <p14:sldId id="329"/>
            <p14:sldId id="339"/>
            <p14:sldId id="293"/>
            <p14:sldId id="307"/>
            <p14:sldId id="312"/>
            <p14:sldId id="313"/>
            <p14:sldId id="314"/>
            <p14:sldId id="316"/>
            <p14:sldId id="315"/>
            <p14:sldId id="291"/>
            <p14:sldId id="328"/>
            <p14:sldId id="292"/>
            <p14:sldId id="310"/>
            <p14:sldId id="324"/>
            <p14:sldId id="319"/>
            <p14:sldId id="317"/>
            <p14:sldId id="323"/>
            <p14:sldId id="309"/>
            <p14:sldId id="330"/>
            <p14:sldId id="331"/>
            <p14:sldId id="337"/>
            <p14:sldId id="334"/>
            <p14:sldId id="297"/>
            <p14:sldId id="311"/>
            <p14:sldId id="306"/>
            <p14:sldId id="336"/>
            <p14:sldId id="266"/>
            <p14:sldId id="341"/>
          </p14:sldIdLst>
        </p14:section>
        <p14:section name="Untitled Section" id="{7B3A230C-145D-4404-AF51-06519FB77EE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8"/>
    <a:srgbClr val="00325B"/>
    <a:srgbClr val="304C7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93341" autoAdjust="0"/>
  </p:normalViewPr>
  <p:slideViewPr>
    <p:cSldViewPr snapToGrid="0">
      <p:cViewPr>
        <p:scale>
          <a:sx n="50" d="100"/>
          <a:sy n="50" d="100"/>
        </p:scale>
        <p:origin x="1092" y="232"/>
      </p:cViewPr>
      <p:guideLst/>
    </p:cSldViewPr>
  </p:slideViewPr>
  <p:notesTextViewPr>
    <p:cViewPr>
      <p:scale>
        <a:sx n="3" d="2"/>
        <a:sy n="3" d="2"/>
      </p:scale>
      <p:origin x="0" y="0"/>
    </p:cViewPr>
  </p:notesTextViewPr>
  <p:notesViewPr>
    <p:cSldViewPr snapToGrid="0">
      <p:cViewPr varScale="1">
        <p:scale>
          <a:sx n="84" d="100"/>
          <a:sy n="84" d="100"/>
        </p:scale>
        <p:origin x="294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ustomXml" Target="../customXml/item2.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A01F66-CFAE-4F89-9837-25F215DC7A43}" type="datetimeFigureOut">
              <a:rPr lang="en-US" smtClean="0"/>
              <a:t>5/10/2022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D663AF-D89A-4C4E-AA9E-DF871CA81611}" type="slidenum">
              <a:rPr lang="en-US" smtClean="0"/>
              <a:t>‹#›</a:t>
            </a:fld>
            <a:endParaRPr lang="en-US"/>
          </a:p>
        </p:txBody>
      </p:sp>
    </p:spTree>
    <p:extLst>
      <p:ext uri="{BB962C8B-B14F-4D97-AF65-F5344CB8AC3E}">
        <p14:creationId xmlns:p14="http://schemas.microsoft.com/office/powerpoint/2010/main" val="21183959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1F2BE-7E29-41F5-95C8-8C9EAFC6ABF1}" type="datetimeFigureOut">
              <a:rPr lang="en-US" smtClean="0"/>
              <a:t>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66747-5C0B-4873-8559-5F0D03D4BDB6}" type="slidenum">
              <a:rPr lang="en-US" smtClean="0"/>
              <a:t>‹#›</a:t>
            </a:fld>
            <a:endParaRPr lang="en-US"/>
          </a:p>
        </p:txBody>
      </p:sp>
    </p:spTree>
    <p:extLst>
      <p:ext uri="{BB962C8B-B14F-4D97-AF65-F5344CB8AC3E}">
        <p14:creationId xmlns:p14="http://schemas.microsoft.com/office/powerpoint/2010/main" val="19691168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that there are so many trades working on one building and few people know how to manage Terminations, Transitions, and Penetration, it is no wonder that 80% of litigation involves water intrusion. That is like say 8 out of 10 cars in the new car lot will not run!!</a:t>
            </a:r>
          </a:p>
        </p:txBody>
      </p:sp>
      <p:sp>
        <p:nvSpPr>
          <p:cNvPr id="4" name="Slide Number Placeholder 3"/>
          <p:cNvSpPr>
            <a:spLocks noGrp="1"/>
          </p:cNvSpPr>
          <p:nvPr>
            <p:ph type="sldNum" sz="quarter" idx="5"/>
          </p:nvPr>
        </p:nvSpPr>
        <p:spPr/>
        <p:txBody>
          <a:bodyPr/>
          <a:lstStyle/>
          <a:p>
            <a:fld id="{0D47FA67-6649-4D53-942F-82F0FD5DC316}" type="slidenum">
              <a:rPr lang="en-US" smtClean="0"/>
              <a:t>3</a:t>
            </a:fld>
            <a:endParaRPr lang="en-US"/>
          </a:p>
        </p:txBody>
      </p:sp>
    </p:spTree>
    <p:extLst>
      <p:ext uri="{BB962C8B-B14F-4D97-AF65-F5344CB8AC3E}">
        <p14:creationId xmlns:p14="http://schemas.microsoft.com/office/powerpoint/2010/main" val="766072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13</a:t>
            </a:fld>
            <a:endParaRPr lang="en-US"/>
          </a:p>
        </p:txBody>
      </p:sp>
    </p:spTree>
    <p:extLst>
      <p:ext uri="{BB962C8B-B14F-4D97-AF65-F5344CB8AC3E}">
        <p14:creationId xmlns:p14="http://schemas.microsoft.com/office/powerpoint/2010/main" val="666117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14</a:t>
            </a:fld>
            <a:endParaRPr lang="en-US"/>
          </a:p>
        </p:txBody>
      </p:sp>
    </p:spTree>
    <p:extLst>
      <p:ext uri="{BB962C8B-B14F-4D97-AF65-F5344CB8AC3E}">
        <p14:creationId xmlns:p14="http://schemas.microsoft.com/office/powerpoint/2010/main" val="2014316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15</a:t>
            </a:fld>
            <a:endParaRPr lang="en-US"/>
          </a:p>
        </p:txBody>
      </p:sp>
    </p:spTree>
    <p:extLst>
      <p:ext uri="{BB962C8B-B14F-4D97-AF65-F5344CB8AC3E}">
        <p14:creationId xmlns:p14="http://schemas.microsoft.com/office/powerpoint/2010/main" val="393713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16</a:t>
            </a:fld>
            <a:endParaRPr lang="en-US"/>
          </a:p>
        </p:txBody>
      </p:sp>
    </p:spTree>
    <p:extLst>
      <p:ext uri="{BB962C8B-B14F-4D97-AF65-F5344CB8AC3E}">
        <p14:creationId xmlns:p14="http://schemas.microsoft.com/office/powerpoint/2010/main" val="3838742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17</a:t>
            </a:fld>
            <a:endParaRPr lang="en-US"/>
          </a:p>
        </p:txBody>
      </p:sp>
    </p:spTree>
    <p:extLst>
      <p:ext uri="{BB962C8B-B14F-4D97-AF65-F5344CB8AC3E}">
        <p14:creationId xmlns:p14="http://schemas.microsoft.com/office/powerpoint/2010/main" val="1492586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18</a:t>
            </a:fld>
            <a:endParaRPr lang="en-US"/>
          </a:p>
        </p:txBody>
      </p:sp>
    </p:spTree>
    <p:extLst>
      <p:ext uri="{BB962C8B-B14F-4D97-AF65-F5344CB8AC3E}">
        <p14:creationId xmlns:p14="http://schemas.microsoft.com/office/powerpoint/2010/main" val="3625342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19</a:t>
            </a:fld>
            <a:endParaRPr lang="en-US"/>
          </a:p>
        </p:txBody>
      </p:sp>
    </p:spTree>
    <p:extLst>
      <p:ext uri="{BB962C8B-B14F-4D97-AF65-F5344CB8AC3E}">
        <p14:creationId xmlns:p14="http://schemas.microsoft.com/office/powerpoint/2010/main" val="157933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 Lloyd Wright – Failing Water, Frank Gehry - Dr Chau </a:t>
            </a:r>
            <a:r>
              <a:rPr lang="en-US" dirty="0" err="1"/>
              <a:t>Chak</a:t>
            </a:r>
            <a:r>
              <a:rPr lang="en-US" dirty="0"/>
              <a:t> Wing building, I. M. Pei -Entrance to the Le Grand Louvre in Paris </a:t>
            </a:r>
          </a:p>
        </p:txBody>
      </p:sp>
      <p:sp>
        <p:nvSpPr>
          <p:cNvPr id="4" name="Slide Number Placeholder 3"/>
          <p:cNvSpPr>
            <a:spLocks noGrp="1"/>
          </p:cNvSpPr>
          <p:nvPr>
            <p:ph type="sldNum" sz="quarter" idx="5"/>
          </p:nvPr>
        </p:nvSpPr>
        <p:spPr/>
        <p:txBody>
          <a:bodyPr/>
          <a:lstStyle/>
          <a:p>
            <a:fld id="{0D47FA67-6649-4D53-942F-82F0FD5DC316}" type="slidenum">
              <a:rPr lang="en-US" smtClean="0"/>
              <a:t>20</a:t>
            </a:fld>
            <a:endParaRPr lang="en-US"/>
          </a:p>
        </p:txBody>
      </p:sp>
    </p:spTree>
    <p:extLst>
      <p:ext uri="{BB962C8B-B14F-4D97-AF65-F5344CB8AC3E}">
        <p14:creationId xmlns:p14="http://schemas.microsoft.com/office/powerpoint/2010/main" val="427717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21</a:t>
            </a:fld>
            <a:endParaRPr lang="en-US"/>
          </a:p>
        </p:txBody>
      </p:sp>
    </p:spTree>
    <p:extLst>
      <p:ext uri="{BB962C8B-B14F-4D97-AF65-F5344CB8AC3E}">
        <p14:creationId xmlns:p14="http://schemas.microsoft.com/office/powerpoint/2010/main" val="2974861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22</a:t>
            </a:fld>
            <a:endParaRPr lang="en-US"/>
          </a:p>
        </p:txBody>
      </p:sp>
    </p:spTree>
    <p:extLst>
      <p:ext uri="{BB962C8B-B14F-4D97-AF65-F5344CB8AC3E}">
        <p14:creationId xmlns:p14="http://schemas.microsoft.com/office/powerpoint/2010/main" val="591762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4</a:t>
            </a:fld>
            <a:endParaRPr lang="en-US"/>
          </a:p>
        </p:txBody>
      </p:sp>
    </p:spTree>
    <p:extLst>
      <p:ext uri="{BB962C8B-B14F-4D97-AF65-F5344CB8AC3E}">
        <p14:creationId xmlns:p14="http://schemas.microsoft.com/office/powerpoint/2010/main" val="4065802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23</a:t>
            </a:fld>
            <a:endParaRPr lang="en-US"/>
          </a:p>
        </p:txBody>
      </p:sp>
    </p:spTree>
    <p:extLst>
      <p:ext uri="{BB962C8B-B14F-4D97-AF65-F5344CB8AC3E}">
        <p14:creationId xmlns:p14="http://schemas.microsoft.com/office/powerpoint/2010/main" val="1372672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24</a:t>
            </a:fld>
            <a:endParaRPr lang="en-US"/>
          </a:p>
        </p:txBody>
      </p:sp>
    </p:spTree>
    <p:extLst>
      <p:ext uri="{BB962C8B-B14F-4D97-AF65-F5344CB8AC3E}">
        <p14:creationId xmlns:p14="http://schemas.microsoft.com/office/powerpoint/2010/main" val="857718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25</a:t>
            </a:fld>
            <a:endParaRPr lang="en-US"/>
          </a:p>
        </p:txBody>
      </p:sp>
    </p:spTree>
    <p:extLst>
      <p:ext uri="{BB962C8B-B14F-4D97-AF65-F5344CB8AC3E}">
        <p14:creationId xmlns:p14="http://schemas.microsoft.com/office/powerpoint/2010/main" val="425062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26</a:t>
            </a:fld>
            <a:endParaRPr lang="en-US"/>
          </a:p>
        </p:txBody>
      </p:sp>
    </p:spTree>
    <p:extLst>
      <p:ext uri="{BB962C8B-B14F-4D97-AF65-F5344CB8AC3E}">
        <p14:creationId xmlns:p14="http://schemas.microsoft.com/office/powerpoint/2010/main" val="3541352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27</a:t>
            </a:fld>
            <a:endParaRPr lang="en-US"/>
          </a:p>
        </p:txBody>
      </p:sp>
    </p:spTree>
    <p:extLst>
      <p:ext uri="{BB962C8B-B14F-4D97-AF65-F5344CB8AC3E}">
        <p14:creationId xmlns:p14="http://schemas.microsoft.com/office/powerpoint/2010/main" val="414729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28</a:t>
            </a:fld>
            <a:endParaRPr lang="en-US"/>
          </a:p>
        </p:txBody>
      </p:sp>
    </p:spTree>
    <p:extLst>
      <p:ext uri="{BB962C8B-B14F-4D97-AF65-F5344CB8AC3E}">
        <p14:creationId xmlns:p14="http://schemas.microsoft.com/office/powerpoint/2010/main" val="2193029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29</a:t>
            </a:fld>
            <a:endParaRPr lang="en-US"/>
          </a:p>
        </p:txBody>
      </p:sp>
    </p:spTree>
    <p:extLst>
      <p:ext uri="{BB962C8B-B14F-4D97-AF65-F5344CB8AC3E}">
        <p14:creationId xmlns:p14="http://schemas.microsoft.com/office/powerpoint/2010/main" val="2553985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30</a:t>
            </a:fld>
            <a:endParaRPr lang="en-US"/>
          </a:p>
        </p:txBody>
      </p:sp>
    </p:spTree>
    <p:extLst>
      <p:ext uri="{BB962C8B-B14F-4D97-AF65-F5344CB8AC3E}">
        <p14:creationId xmlns:p14="http://schemas.microsoft.com/office/powerpoint/2010/main" val="456658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31</a:t>
            </a:fld>
            <a:endParaRPr lang="en-US"/>
          </a:p>
        </p:txBody>
      </p:sp>
    </p:spTree>
    <p:extLst>
      <p:ext uri="{BB962C8B-B14F-4D97-AF65-F5344CB8AC3E}">
        <p14:creationId xmlns:p14="http://schemas.microsoft.com/office/powerpoint/2010/main" val="3242292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32</a:t>
            </a:fld>
            <a:endParaRPr lang="en-US"/>
          </a:p>
        </p:txBody>
      </p:sp>
    </p:spTree>
    <p:extLst>
      <p:ext uri="{BB962C8B-B14F-4D97-AF65-F5344CB8AC3E}">
        <p14:creationId xmlns:p14="http://schemas.microsoft.com/office/powerpoint/2010/main" val="3392874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was a waterproofer who was great a stopping leaks. For years, people said he needed to write a book and he did. In that book, he has two principle and the first and most important is the 90%/1% principle. 90% of all water intrusion comes from less than 1% of the building surface.</a:t>
            </a:r>
          </a:p>
        </p:txBody>
      </p:sp>
      <p:sp>
        <p:nvSpPr>
          <p:cNvPr id="4" name="Slide Number Placeholder 3"/>
          <p:cNvSpPr>
            <a:spLocks noGrp="1"/>
          </p:cNvSpPr>
          <p:nvPr>
            <p:ph type="sldNum" sz="quarter" idx="5"/>
          </p:nvPr>
        </p:nvSpPr>
        <p:spPr/>
        <p:txBody>
          <a:bodyPr/>
          <a:lstStyle/>
          <a:p>
            <a:fld id="{0D47FA67-6649-4D53-942F-82F0FD5DC316}" type="slidenum">
              <a:rPr lang="en-US" smtClean="0"/>
              <a:t>6</a:t>
            </a:fld>
            <a:endParaRPr lang="en-US"/>
          </a:p>
        </p:txBody>
      </p:sp>
    </p:spTree>
    <p:extLst>
      <p:ext uri="{BB962C8B-B14F-4D97-AF65-F5344CB8AC3E}">
        <p14:creationId xmlns:p14="http://schemas.microsoft.com/office/powerpoint/2010/main" val="2579719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33</a:t>
            </a:fld>
            <a:endParaRPr lang="en-US"/>
          </a:p>
        </p:txBody>
      </p:sp>
    </p:spTree>
    <p:extLst>
      <p:ext uri="{BB962C8B-B14F-4D97-AF65-F5344CB8AC3E}">
        <p14:creationId xmlns:p14="http://schemas.microsoft.com/office/powerpoint/2010/main" val="3272082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34</a:t>
            </a:fld>
            <a:endParaRPr lang="en-US"/>
          </a:p>
        </p:txBody>
      </p:sp>
    </p:spTree>
    <p:extLst>
      <p:ext uri="{BB962C8B-B14F-4D97-AF65-F5344CB8AC3E}">
        <p14:creationId xmlns:p14="http://schemas.microsoft.com/office/powerpoint/2010/main" val="1142186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35</a:t>
            </a:fld>
            <a:endParaRPr lang="en-US"/>
          </a:p>
        </p:txBody>
      </p:sp>
    </p:spTree>
    <p:extLst>
      <p:ext uri="{BB962C8B-B14F-4D97-AF65-F5344CB8AC3E}">
        <p14:creationId xmlns:p14="http://schemas.microsoft.com/office/powerpoint/2010/main" val="874945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36</a:t>
            </a:fld>
            <a:endParaRPr lang="en-US"/>
          </a:p>
        </p:txBody>
      </p:sp>
    </p:spTree>
    <p:extLst>
      <p:ext uri="{BB962C8B-B14F-4D97-AF65-F5344CB8AC3E}">
        <p14:creationId xmlns:p14="http://schemas.microsoft.com/office/powerpoint/2010/main" val="2200144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37</a:t>
            </a:fld>
            <a:endParaRPr lang="en-US"/>
          </a:p>
        </p:txBody>
      </p:sp>
    </p:spTree>
    <p:extLst>
      <p:ext uri="{BB962C8B-B14F-4D97-AF65-F5344CB8AC3E}">
        <p14:creationId xmlns:p14="http://schemas.microsoft.com/office/powerpoint/2010/main" val="1064537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two revenue sources are connected and when they start the downward spiral becomes the Fatale Funnel:</a:t>
            </a:r>
          </a:p>
          <a:p>
            <a:pPr marL="0" marR="0" indent="-228600">
              <a:lnSpc>
                <a:spcPct val="90000"/>
              </a:lnSpc>
              <a:spcBef>
                <a:spcPts val="0"/>
              </a:spcBef>
              <a:spcAft>
                <a:spcPts val="600"/>
              </a:spcAft>
              <a:buFont typeface="Arial" panose="020B0604020202020204" pitchFamily="34" charset="0"/>
              <a:buChar char="•"/>
            </a:pPr>
            <a:r>
              <a:rPr lang="en-US" sz="1200" b="0" i="1" dirty="0">
                <a:solidFill>
                  <a:srgbClr val="000000"/>
                </a:solidFill>
              </a:rPr>
              <a:t>Non-revenue generating space</a:t>
            </a:r>
          </a:p>
          <a:p>
            <a:pPr marL="0" marR="0" indent="-228600">
              <a:lnSpc>
                <a:spcPct val="90000"/>
              </a:lnSpc>
              <a:spcBef>
                <a:spcPts val="0"/>
              </a:spcBef>
              <a:spcAft>
                <a:spcPts val="600"/>
              </a:spcAft>
              <a:buFont typeface="Arial" panose="020B0604020202020204" pitchFamily="34" charset="0"/>
              <a:buChar char="•"/>
            </a:pPr>
            <a:r>
              <a:rPr lang="en-US" sz="1200" b="0" i="1" dirty="0">
                <a:solidFill>
                  <a:srgbClr val="000000"/>
                </a:solidFill>
              </a:rPr>
              <a:t>Mold and sick building syndrome</a:t>
            </a:r>
          </a:p>
          <a:p>
            <a:pPr marL="0" marR="0" indent="-228600">
              <a:lnSpc>
                <a:spcPct val="90000"/>
              </a:lnSpc>
              <a:spcBef>
                <a:spcPts val="0"/>
              </a:spcBef>
              <a:spcAft>
                <a:spcPts val="600"/>
              </a:spcAft>
              <a:buFont typeface="Arial" panose="020B0604020202020204" pitchFamily="34" charset="0"/>
              <a:buChar char="•"/>
            </a:pPr>
            <a:r>
              <a:rPr lang="en-US" sz="1200" b="0" i="1" dirty="0">
                <a:solidFill>
                  <a:srgbClr val="000000"/>
                </a:solidFill>
                <a:effectLst/>
              </a:rPr>
              <a:t>Expensive emergency repairs</a:t>
            </a:r>
          </a:p>
          <a:p>
            <a:pPr marL="0" marR="0" indent="-228600">
              <a:lnSpc>
                <a:spcPct val="90000"/>
              </a:lnSpc>
              <a:spcBef>
                <a:spcPts val="0"/>
              </a:spcBef>
              <a:spcAft>
                <a:spcPts val="600"/>
              </a:spcAft>
              <a:buFont typeface="Arial" panose="020B0604020202020204" pitchFamily="34" charset="0"/>
              <a:buChar char="•"/>
            </a:pPr>
            <a:r>
              <a:rPr lang="en-US" sz="1200" b="0" i="1" dirty="0">
                <a:solidFill>
                  <a:srgbClr val="000000"/>
                </a:solidFill>
                <a:effectLst/>
              </a:rPr>
              <a:t>Devaluation due to p</a:t>
            </a:r>
            <a:r>
              <a:rPr lang="en-US" sz="1200" b="0" i="1" dirty="0">
                <a:solidFill>
                  <a:srgbClr val="000000"/>
                </a:solidFill>
              </a:rPr>
              <a:t>oor maintenance</a:t>
            </a:r>
            <a:endParaRPr lang="en-US" sz="1200" b="0" i="1"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C72D12-3DD6-4DC6-B72A-A90755F35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3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39</a:t>
            </a:fld>
            <a:endParaRPr lang="en-US"/>
          </a:p>
        </p:txBody>
      </p:sp>
    </p:spTree>
    <p:extLst>
      <p:ext uri="{BB962C8B-B14F-4D97-AF65-F5344CB8AC3E}">
        <p14:creationId xmlns:p14="http://schemas.microsoft.com/office/powerpoint/2010/main" val="1665754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C72D12-3DD6-4DC6-B72A-A90755F35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873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41</a:t>
            </a:fld>
            <a:endParaRPr lang="en-US"/>
          </a:p>
        </p:txBody>
      </p:sp>
    </p:spTree>
    <p:extLst>
      <p:ext uri="{BB962C8B-B14F-4D97-AF65-F5344CB8AC3E}">
        <p14:creationId xmlns:p14="http://schemas.microsoft.com/office/powerpoint/2010/main" val="1498181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know that know the 90% of leaks occur in less than 1% of the building surface or in three places: Terminations, Transitions, and Penetrations. In construction today the waterproof, the air barrier installer, the glazer, and the roofer are all different contractors. So, the 1% being Terminations, Transitions, and Penetrations is where these installers systems meet, and no one takes ownership.</a:t>
            </a:r>
          </a:p>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7</a:t>
            </a:fld>
            <a:endParaRPr lang="en-US"/>
          </a:p>
        </p:txBody>
      </p:sp>
    </p:spTree>
    <p:extLst>
      <p:ext uri="{BB962C8B-B14F-4D97-AF65-F5344CB8AC3E}">
        <p14:creationId xmlns:p14="http://schemas.microsoft.com/office/powerpoint/2010/main" val="1660645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8</a:t>
            </a:fld>
            <a:endParaRPr lang="en-US"/>
          </a:p>
        </p:txBody>
      </p:sp>
    </p:spTree>
    <p:extLst>
      <p:ext uri="{BB962C8B-B14F-4D97-AF65-F5344CB8AC3E}">
        <p14:creationId xmlns:p14="http://schemas.microsoft.com/office/powerpoint/2010/main" val="598604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9</a:t>
            </a:fld>
            <a:endParaRPr lang="en-US"/>
          </a:p>
        </p:txBody>
      </p:sp>
    </p:spTree>
    <p:extLst>
      <p:ext uri="{BB962C8B-B14F-4D97-AF65-F5344CB8AC3E}">
        <p14:creationId xmlns:p14="http://schemas.microsoft.com/office/powerpoint/2010/main" val="274593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10</a:t>
            </a:fld>
            <a:endParaRPr lang="en-US"/>
          </a:p>
        </p:txBody>
      </p:sp>
    </p:spTree>
    <p:extLst>
      <p:ext uri="{BB962C8B-B14F-4D97-AF65-F5344CB8AC3E}">
        <p14:creationId xmlns:p14="http://schemas.microsoft.com/office/powerpoint/2010/main" val="4017404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11</a:t>
            </a:fld>
            <a:endParaRPr lang="en-US"/>
          </a:p>
        </p:txBody>
      </p:sp>
    </p:spTree>
    <p:extLst>
      <p:ext uri="{BB962C8B-B14F-4D97-AF65-F5344CB8AC3E}">
        <p14:creationId xmlns:p14="http://schemas.microsoft.com/office/powerpoint/2010/main" val="263137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12</a:t>
            </a:fld>
            <a:endParaRPr lang="en-US"/>
          </a:p>
        </p:txBody>
      </p:sp>
    </p:spTree>
    <p:extLst>
      <p:ext uri="{BB962C8B-B14F-4D97-AF65-F5344CB8AC3E}">
        <p14:creationId xmlns:p14="http://schemas.microsoft.com/office/powerpoint/2010/main" val="101242613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1st Slide">
    <p:spTree>
      <p:nvGrpSpPr>
        <p:cNvPr id="1" name=""/>
        <p:cNvGrpSpPr/>
        <p:nvPr/>
      </p:nvGrpSpPr>
      <p:grpSpPr>
        <a:xfrm>
          <a:off x="0" y="0"/>
          <a:ext cx="0" cy="0"/>
          <a:chOff x="0" y="0"/>
          <a:chExt cx="0" cy="0"/>
        </a:xfrm>
      </p:grpSpPr>
      <p:sp>
        <p:nvSpPr>
          <p:cNvPr id="32" name="Text Placeholder 31"/>
          <p:cNvSpPr>
            <a:spLocks noGrp="1"/>
          </p:cNvSpPr>
          <p:nvPr>
            <p:ph type="body" sz="quarter" idx="13" hasCustomPrompt="1"/>
          </p:nvPr>
        </p:nvSpPr>
        <p:spPr>
          <a:xfrm>
            <a:off x="3926893" y="1294327"/>
            <a:ext cx="7648123" cy="2594168"/>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4800" b="1" baseline="0">
                <a:solidFill>
                  <a:srgbClr val="003768"/>
                </a:solidFill>
              </a:defRPr>
            </a:lvl1pPr>
          </a:lstStyle>
          <a:p>
            <a:pPr lvl="0"/>
            <a:r>
              <a:rPr lang="en-US" dirty="0"/>
              <a:t>Presentation Name</a:t>
            </a:r>
          </a:p>
        </p:txBody>
      </p:sp>
      <p:sp>
        <p:nvSpPr>
          <p:cNvPr id="33" name="Text Placeholder 31"/>
          <p:cNvSpPr>
            <a:spLocks noGrp="1"/>
          </p:cNvSpPr>
          <p:nvPr>
            <p:ph type="body" sz="quarter" idx="14" hasCustomPrompt="1"/>
          </p:nvPr>
        </p:nvSpPr>
        <p:spPr>
          <a:xfrm>
            <a:off x="3926894" y="3888495"/>
            <a:ext cx="7648123" cy="52814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3200" b="0" baseline="0">
                <a:solidFill>
                  <a:srgbClr val="003768"/>
                </a:solidFill>
              </a:defRPr>
            </a:lvl1pPr>
          </a:lstStyle>
          <a:p>
            <a:pPr lvl="0"/>
            <a:r>
              <a:rPr lang="en-US" dirty="0"/>
              <a:t>Speaker(s) Name</a:t>
            </a:r>
          </a:p>
        </p:txBody>
      </p:sp>
      <p:sp>
        <p:nvSpPr>
          <p:cNvPr id="3" name="Text Placeholder 2"/>
          <p:cNvSpPr>
            <a:spLocks noGrp="1"/>
          </p:cNvSpPr>
          <p:nvPr>
            <p:ph type="body" sz="quarter" idx="15" hasCustomPrompt="1"/>
          </p:nvPr>
        </p:nvSpPr>
        <p:spPr>
          <a:xfrm>
            <a:off x="3914192" y="4383450"/>
            <a:ext cx="7660823" cy="316139"/>
          </a:xfrm>
        </p:spPr>
        <p:txBody>
          <a:bodyPr>
            <a:noAutofit/>
          </a:bodyPr>
          <a:lstStyle>
            <a:lvl1pPr marL="0" indent="0" algn="ctr">
              <a:buNone/>
              <a:defRPr sz="2400" i="1">
                <a:solidFill>
                  <a:srgbClr val="003768"/>
                </a:solidFill>
              </a:defRPr>
            </a:lvl1pPr>
          </a:lstStyle>
          <a:p>
            <a:pPr lvl="0"/>
            <a:r>
              <a:rPr lang="en-US" dirty="0"/>
              <a:t>Company Name</a:t>
            </a:r>
          </a:p>
        </p:txBody>
      </p:sp>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175825" y="5556929"/>
            <a:ext cx="1105075" cy="1033780"/>
          </a:xfrm>
          <a:prstGeom prst="rect">
            <a:avLst/>
          </a:prstGeom>
        </p:spPr>
      </p:pic>
      <p:pic>
        <p:nvPicPr>
          <p:cNvPr id="6" name="Graphic 5">
            <a:extLst>
              <a:ext uri="{FF2B5EF4-FFF2-40B4-BE49-F238E27FC236}">
                <a16:creationId xmlns:a16="http://schemas.microsoft.com/office/drawing/2014/main" id="{13333D39-88AF-48F7-9AA7-9D76F953AC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74" y="-88685"/>
            <a:ext cx="3814916" cy="7048653"/>
          </a:xfrm>
          <a:prstGeom prst="rect">
            <a:avLst/>
          </a:prstGeom>
        </p:spPr>
      </p:pic>
      <p:sp>
        <p:nvSpPr>
          <p:cNvPr id="9" name="Rectangle 8">
            <a:extLst>
              <a:ext uri="{FF2B5EF4-FFF2-40B4-BE49-F238E27FC236}">
                <a16:creationId xmlns:a16="http://schemas.microsoft.com/office/drawing/2014/main" id="{254F6418-7703-44EC-9E81-8C1AE8F04E73}"/>
              </a:ext>
            </a:extLst>
          </p:cNvPr>
          <p:cNvSpPr/>
          <p:nvPr userDrawn="1"/>
        </p:nvSpPr>
        <p:spPr>
          <a:xfrm>
            <a:off x="11835654" y="-65547"/>
            <a:ext cx="356346" cy="5673275"/>
          </a:xfrm>
          <a:prstGeom prst="rect">
            <a:avLst/>
          </a:prstGeom>
          <a:solidFill>
            <a:srgbClr val="16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8DB4AB89-897F-484C-B0CD-34E7F62D21BA}"/>
              </a:ext>
            </a:extLst>
          </p:cNvPr>
          <p:cNvSpPr/>
          <p:nvPr userDrawn="1"/>
        </p:nvSpPr>
        <p:spPr>
          <a:xfrm>
            <a:off x="11835654" y="6664614"/>
            <a:ext cx="356346" cy="193385"/>
          </a:xfrm>
          <a:prstGeom prst="rect">
            <a:avLst/>
          </a:prstGeom>
          <a:solidFill>
            <a:srgbClr val="16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4420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7612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B1A384-923F-4D4A-984F-9D06353F0326}" type="datetimeFigureOut">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5/10/2022</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C119D-1E2B-4561-B4A8-4A9C68C75EAD}" type="slidenum">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Tree>
    <p:extLst>
      <p:ext uri="{BB962C8B-B14F-4D97-AF65-F5344CB8AC3E}">
        <p14:creationId xmlns:p14="http://schemas.microsoft.com/office/powerpoint/2010/main" val="47897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B1A384-923F-4D4A-984F-9D06353F0326}" type="datetimeFigureOut">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5/10/2022</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C119D-1E2B-4561-B4A8-4A9C68C75EAD}" type="slidenum">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Tree>
    <p:extLst>
      <p:ext uri="{BB962C8B-B14F-4D97-AF65-F5344CB8AC3E}">
        <p14:creationId xmlns:p14="http://schemas.microsoft.com/office/powerpoint/2010/main" val="4126553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B1A384-923F-4D4A-984F-9D06353F0326}" type="datetimeFigureOut">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5/10/2022</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C119D-1E2B-4561-B4A8-4A9C68C75EAD}" type="slidenum">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Tree>
    <p:extLst>
      <p:ext uri="{BB962C8B-B14F-4D97-AF65-F5344CB8AC3E}">
        <p14:creationId xmlns:p14="http://schemas.microsoft.com/office/powerpoint/2010/main" val="1367231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B1A384-923F-4D4A-984F-9D06353F0326}" type="datetimeFigureOut">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5/10/2022</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C119D-1E2B-4561-B4A8-4A9C68C75EAD}" type="slidenum">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Tree>
    <p:extLst>
      <p:ext uri="{BB962C8B-B14F-4D97-AF65-F5344CB8AC3E}">
        <p14:creationId xmlns:p14="http://schemas.microsoft.com/office/powerpoint/2010/main" val="2425445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B1A384-923F-4D4A-984F-9D06353F0326}" type="datetimeFigureOut">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5/10/2022</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C119D-1E2B-4561-B4A8-4A9C68C75EAD}" type="slidenum">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Tree>
    <p:extLst>
      <p:ext uri="{BB962C8B-B14F-4D97-AF65-F5344CB8AC3E}">
        <p14:creationId xmlns:p14="http://schemas.microsoft.com/office/powerpoint/2010/main" val="134961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980626-DDCB-4782-8848-470E541F761C}"/>
              </a:ext>
            </a:extLst>
          </p:cNvPr>
          <p:cNvSpPr/>
          <p:nvPr userDrawn="1"/>
        </p:nvSpPr>
        <p:spPr>
          <a:xfrm>
            <a:off x="0" y="0"/>
            <a:ext cx="12235052" cy="6858000"/>
          </a:xfrm>
          <a:prstGeom prst="rect">
            <a:avLst/>
          </a:prstGeom>
          <a:solidFill>
            <a:srgbClr val="16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07541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00F72-B723-4507-BFF7-2148B379174F}"/>
              </a:ext>
            </a:extLst>
          </p:cNvPr>
          <p:cNvSpPr>
            <a:spLocks noGrp="1"/>
          </p:cNvSpPr>
          <p:nvPr>
            <p:ph type="dt" sz="half" idx="10"/>
          </p:nvPr>
        </p:nvSpPr>
        <p:spPr/>
        <p:txBody>
          <a:bodyPr/>
          <a:lstStyle/>
          <a:p>
            <a:fld id="{436BB49F-F1BE-4D0A-90D8-C6EA1FAB3669}" type="datetimeFigureOut">
              <a:rPr lang="en-US" smtClean="0"/>
              <a:t>5/10/2022</a:t>
            </a:fld>
            <a:endParaRPr lang="en-US"/>
          </a:p>
        </p:txBody>
      </p:sp>
      <p:sp>
        <p:nvSpPr>
          <p:cNvPr id="3" name="Footer Placeholder 2">
            <a:extLst>
              <a:ext uri="{FF2B5EF4-FFF2-40B4-BE49-F238E27FC236}">
                <a16:creationId xmlns:a16="http://schemas.microsoft.com/office/drawing/2014/main" id="{5B31F839-8914-46C3-8AC1-843BB27CC8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E2A9B1-F3AA-4ABE-9446-41A9C4A0AC32}"/>
              </a:ext>
            </a:extLst>
          </p:cNvPr>
          <p:cNvSpPr>
            <a:spLocks noGrp="1"/>
          </p:cNvSpPr>
          <p:nvPr>
            <p:ph type="sldNum" sz="quarter" idx="12"/>
          </p:nvPr>
        </p:nvSpPr>
        <p:spPr/>
        <p:txBody>
          <a:bodyPr/>
          <a:lstStyle/>
          <a:p>
            <a:fld id="{3C0BDAB3-2AA7-408E-914E-0CB5DFD64DE3}" type="slidenum">
              <a:rPr lang="en-US" smtClean="0"/>
              <a:t>‹#›</a:t>
            </a:fld>
            <a:endParaRPr lang="en-US"/>
          </a:p>
        </p:txBody>
      </p:sp>
    </p:spTree>
    <p:extLst>
      <p:ext uri="{BB962C8B-B14F-4D97-AF65-F5344CB8AC3E}">
        <p14:creationId xmlns:p14="http://schemas.microsoft.com/office/powerpoint/2010/main" val="3592383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age - 1st Slide">
    <p:spTree>
      <p:nvGrpSpPr>
        <p:cNvPr id="1" name=""/>
        <p:cNvGrpSpPr/>
        <p:nvPr/>
      </p:nvGrpSpPr>
      <p:grpSpPr>
        <a:xfrm>
          <a:off x="0" y="0"/>
          <a:ext cx="0" cy="0"/>
          <a:chOff x="0" y="0"/>
          <a:chExt cx="0" cy="0"/>
        </a:xfrm>
      </p:grpSpPr>
      <p:sp>
        <p:nvSpPr>
          <p:cNvPr id="32" name="Text Placeholder 31"/>
          <p:cNvSpPr>
            <a:spLocks noGrp="1"/>
          </p:cNvSpPr>
          <p:nvPr>
            <p:ph type="body" sz="quarter" idx="13" hasCustomPrompt="1"/>
          </p:nvPr>
        </p:nvSpPr>
        <p:spPr>
          <a:xfrm>
            <a:off x="3926893" y="1294327"/>
            <a:ext cx="7648123" cy="2594168"/>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4800" b="1" baseline="0">
                <a:solidFill>
                  <a:srgbClr val="003768"/>
                </a:solidFill>
              </a:defRPr>
            </a:lvl1pPr>
          </a:lstStyle>
          <a:p>
            <a:pPr lvl="0"/>
            <a:r>
              <a:rPr lang="en-US" dirty="0"/>
              <a:t>Presentation Name</a:t>
            </a:r>
          </a:p>
        </p:txBody>
      </p:sp>
      <p:sp>
        <p:nvSpPr>
          <p:cNvPr id="33" name="Text Placeholder 31"/>
          <p:cNvSpPr>
            <a:spLocks noGrp="1"/>
          </p:cNvSpPr>
          <p:nvPr>
            <p:ph type="body" sz="quarter" idx="14" hasCustomPrompt="1"/>
          </p:nvPr>
        </p:nvSpPr>
        <p:spPr>
          <a:xfrm>
            <a:off x="3926894" y="3888495"/>
            <a:ext cx="7648123" cy="52814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3200" b="0" baseline="0">
                <a:solidFill>
                  <a:srgbClr val="003768"/>
                </a:solidFill>
              </a:defRPr>
            </a:lvl1pPr>
          </a:lstStyle>
          <a:p>
            <a:pPr lvl="0"/>
            <a:r>
              <a:rPr lang="en-US" dirty="0"/>
              <a:t>Speaker(s) Name</a:t>
            </a:r>
          </a:p>
        </p:txBody>
      </p:sp>
      <p:sp>
        <p:nvSpPr>
          <p:cNvPr id="3" name="Text Placeholder 2"/>
          <p:cNvSpPr>
            <a:spLocks noGrp="1"/>
          </p:cNvSpPr>
          <p:nvPr>
            <p:ph type="body" sz="quarter" idx="15" hasCustomPrompt="1"/>
          </p:nvPr>
        </p:nvSpPr>
        <p:spPr>
          <a:xfrm>
            <a:off x="3914192" y="4383450"/>
            <a:ext cx="7660823" cy="316139"/>
          </a:xfrm>
        </p:spPr>
        <p:txBody>
          <a:bodyPr>
            <a:noAutofit/>
          </a:bodyPr>
          <a:lstStyle>
            <a:lvl1pPr marL="0" indent="0" algn="ctr">
              <a:buNone/>
              <a:defRPr sz="2400" i="1">
                <a:solidFill>
                  <a:srgbClr val="003768"/>
                </a:solidFill>
              </a:defRPr>
            </a:lvl1pPr>
          </a:lstStyle>
          <a:p>
            <a:pPr lvl="0"/>
            <a:r>
              <a:rPr lang="en-US" dirty="0"/>
              <a:t>Company Name</a:t>
            </a:r>
          </a:p>
        </p:txBody>
      </p:sp>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175825" y="5556929"/>
            <a:ext cx="1105075" cy="1033780"/>
          </a:xfrm>
          <a:prstGeom prst="rect">
            <a:avLst/>
          </a:prstGeom>
        </p:spPr>
      </p:pic>
      <p:pic>
        <p:nvPicPr>
          <p:cNvPr id="6" name="Graphic 5">
            <a:extLst>
              <a:ext uri="{FF2B5EF4-FFF2-40B4-BE49-F238E27FC236}">
                <a16:creationId xmlns:a16="http://schemas.microsoft.com/office/drawing/2014/main" id="{13333D39-88AF-48F7-9AA7-9D76F953AC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74" y="-88685"/>
            <a:ext cx="3814916" cy="7048653"/>
          </a:xfrm>
          <a:prstGeom prst="rect">
            <a:avLst/>
          </a:prstGeom>
        </p:spPr>
      </p:pic>
      <p:sp>
        <p:nvSpPr>
          <p:cNvPr id="9" name="Rectangle 8">
            <a:extLst>
              <a:ext uri="{FF2B5EF4-FFF2-40B4-BE49-F238E27FC236}">
                <a16:creationId xmlns:a16="http://schemas.microsoft.com/office/drawing/2014/main" id="{254F6418-7703-44EC-9E81-8C1AE8F04E73}"/>
              </a:ext>
            </a:extLst>
          </p:cNvPr>
          <p:cNvSpPr/>
          <p:nvPr userDrawn="1"/>
        </p:nvSpPr>
        <p:spPr>
          <a:xfrm>
            <a:off x="11835654" y="-65547"/>
            <a:ext cx="356346" cy="5673275"/>
          </a:xfrm>
          <a:prstGeom prst="rect">
            <a:avLst/>
          </a:prstGeom>
          <a:solidFill>
            <a:srgbClr val="16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8DB4AB89-897F-484C-B0CD-34E7F62D21BA}"/>
              </a:ext>
            </a:extLst>
          </p:cNvPr>
          <p:cNvSpPr/>
          <p:nvPr userDrawn="1"/>
        </p:nvSpPr>
        <p:spPr>
          <a:xfrm>
            <a:off x="11835654" y="6664614"/>
            <a:ext cx="356346" cy="193385"/>
          </a:xfrm>
          <a:prstGeom prst="rect">
            <a:avLst/>
          </a:prstGeom>
          <a:solidFill>
            <a:srgbClr val="16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35561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right - 2nd Slide">
    <p:spTree>
      <p:nvGrpSpPr>
        <p:cNvPr id="1" name=""/>
        <p:cNvGrpSpPr/>
        <p:nvPr/>
      </p:nvGrpSpPr>
      <p:grpSpPr>
        <a:xfrm>
          <a:off x="0" y="0"/>
          <a:ext cx="0" cy="0"/>
          <a:chOff x="0" y="0"/>
          <a:chExt cx="0" cy="0"/>
        </a:xfrm>
      </p:grpSpPr>
      <p:sp>
        <p:nvSpPr>
          <p:cNvPr id="13" name="TextBox 12"/>
          <p:cNvSpPr txBox="1"/>
          <p:nvPr userDrawn="1"/>
        </p:nvSpPr>
        <p:spPr>
          <a:xfrm>
            <a:off x="1139780" y="1075385"/>
            <a:ext cx="10026203"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171616"/>
                </a:solidFill>
                <a:effectLst/>
                <a:uLnTx/>
                <a:uFillTx/>
                <a:latin typeface="Arial"/>
                <a:ea typeface="+mn-ea"/>
                <a:cs typeface="+mn-cs"/>
              </a:rPr>
              <a:t>Air Barrier Association of America (ABAA) is a Registered Provider with The American Institute of Architects Continuing Education Systems.  Credit earned on completion of this program will be reported to CES Records for AIA members.  Certificates of Completion for non-AIA members are available on request.</a:t>
            </a:r>
            <a:br>
              <a:rPr kumimoji="0" lang="en-US" sz="2400" b="0" i="1" u="none" strike="noStrike" kern="1200" cap="none" spc="0" normalizeH="0" baseline="0" noProof="0" dirty="0">
                <a:ln>
                  <a:noFill/>
                </a:ln>
                <a:solidFill>
                  <a:srgbClr val="171616"/>
                </a:solidFill>
                <a:effectLst/>
                <a:uLnTx/>
                <a:uFillTx/>
                <a:latin typeface="Arial"/>
                <a:ea typeface="+mn-ea"/>
                <a:cs typeface="+mn-cs"/>
              </a:rPr>
            </a:br>
            <a:br>
              <a:rPr kumimoji="0" lang="en-US" sz="2400" b="0" i="0" u="none" strike="noStrike" kern="1200" cap="none" spc="0" normalizeH="0" baseline="0" noProof="0" dirty="0">
                <a:ln>
                  <a:noFill/>
                </a:ln>
                <a:solidFill>
                  <a:srgbClr val="171616"/>
                </a:solidFill>
                <a:effectLst/>
                <a:uLnTx/>
                <a:uFillTx/>
                <a:latin typeface="Arial"/>
                <a:ea typeface="+mn-ea"/>
                <a:cs typeface="+mn-cs"/>
              </a:rPr>
            </a:br>
            <a:r>
              <a:rPr kumimoji="0" lang="en-US" sz="2400" b="0" i="0" u="none" strike="noStrike" kern="1200" cap="none" spc="0" normalizeH="0" baseline="0" noProof="0" dirty="0">
                <a:ln>
                  <a:noFill/>
                </a:ln>
                <a:solidFill>
                  <a:srgbClr val="171616"/>
                </a:solidFill>
                <a:effectLst/>
                <a:uLnTx/>
                <a:uFillTx/>
                <a:latin typeface="Arial"/>
                <a:ea typeface="+mn-ea"/>
                <a:cs typeface="+mn-cs"/>
              </a:rPr>
              <a:t>This program is registered with the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p:txBody>
      </p:sp>
      <p:pic>
        <p:nvPicPr>
          <p:cNvPr id="14" name="Picture 13"/>
          <p:cNvPicPr>
            <a:picLocks noChangeAspect="1"/>
          </p:cNvPicPr>
          <p:nvPr userDrawn="1"/>
        </p:nvPicPr>
        <p:blipFill>
          <a:blip r:embed="rId2"/>
          <a:srcRect/>
          <a:stretch/>
        </p:blipFill>
        <p:spPr>
          <a:xfrm>
            <a:off x="10514323" y="5641050"/>
            <a:ext cx="1454393" cy="1066554"/>
          </a:xfrm>
          <a:prstGeom prst="rect">
            <a:avLst/>
          </a:prstGeom>
        </p:spPr>
      </p:pic>
    </p:spTree>
    <p:extLst>
      <p:ext uri="{BB962C8B-B14F-4D97-AF65-F5344CB8AC3E}">
        <p14:creationId xmlns:p14="http://schemas.microsoft.com/office/powerpoint/2010/main" val="1315473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right - 2nd Slide">
    <p:spTree>
      <p:nvGrpSpPr>
        <p:cNvPr id="1" name=""/>
        <p:cNvGrpSpPr/>
        <p:nvPr/>
      </p:nvGrpSpPr>
      <p:grpSpPr>
        <a:xfrm>
          <a:off x="0" y="0"/>
          <a:ext cx="0" cy="0"/>
          <a:chOff x="0" y="0"/>
          <a:chExt cx="0" cy="0"/>
        </a:xfrm>
      </p:grpSpPr>
      <p:sp>
        <p:nvSpPr>
          <p:cNvPr id="13" name="TextBox 12"/>
          <p:cNvSpPr txBox="1"/>
          <p:nvPr userDrawn="1"/>
        </p:nvSpPr>
        <p:spPr>
          <a:xfrm>
            <a:off x="1139780" y="1075385"/>
            <a:ext cx="10026203"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171616"/>
                </a:solidFill>
                <a:effectLst/>
                <a:uLnTx/>
                <a:uFillTx/>
                <a:latin typeface="Arial"/>
                <a:ea typeface="+mn-ea"/>
                <a:cs typeface="+mn-cs"/>
              </a:rPr>
              <a:t>Air Barrier Association of America (ABAA) is a Registered Provider with The American Institute of Architects Continuing Education Systems.  Credit earned on completion of this program will be reported to CES Records for AIA members.  Certificates of Completion for non-AIA members are available on request.</a:t>
            </a:r>
            <a:br>
              <a:rPr kumimoji="0" lang="en-US" sz="2400" b="0" i="1" u="none" strike="noStrike" kern="1200" cap="none" spc="0" normalizeH="0" baseline="0" noProof="0" dirty="0">
                <a:ln>
                  <a:noFill/>
                </a:ln>
                <a:solidFill>
                  <a:srgbClr val="171616"/>
                </a:solidFill>
                <a:effectLst/>
                <a:uLnTx/>
                <a:uFillTx/>
                <a:latin typeface="Arial"/>
                <a:ea typeface="+mn-ea"/>
                <a:cs typeface="+mn-cs"/>
              </a:rPr>
            </a:br>
            <a:br>
              <a:rPr kumimoji="0" lang="en-US" sz="2400" b="0" i="0" u="none" strike="noStrike" kern="1200" cap="none" spc="0" normalizeH="0" baseline="0" noProof="0" dirty="0">
                <a:ln>
                  <a:noFill/>
                </a:ln>
                <a:solidFill>
                  <a:srgbClr val="171616"/>
                </a:solidFill>
                <a:effectLst/>
                <a:uLnTx/>
                <a:uFillTx/>
                <a:latin typeface="Arial"/>
                <a:ea typeface="+mn-ea"/>
                <a:cs typeface="+mn-cs"/>
              </a:rPr>
            </a:br>
            <a:r>
              <a:rPr kumimoji="0" lang="en-US" sz="2400" b="0" i="0" u="none" strike="noStrike" kern="1200" cap="none" spc="0" normalizeH="0" baseline="0" noProof="0" dirty="0">
                <a:ln>
                  <a:noFill/>
                </a:ln>
                <a:solidFill>
                  <a:srgbClr val="171616"/>
                </a:solidFill>
                <a:effectLst/>
                <a:uLnTx/>
                <a:uFillTx/>
                <a:latin typeface="Arial"/>
                <a:ea typeface="+mn-ea"/>
                <a:cs typeface="+mn-cs"/>
              </a:rPr>
              <a:t>This program is registered with the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p:txBody>
      </p:sp>
      <p:pic>
        <p:nvPicPr>
          <p:cNvPr id="14" name="Picture 13"/>
          <p:cNvPicPr>
            <a:picLocks noChangeAspect="1"/>
          </p:cNvPicPr>
          <p:nvPr userDrawn="1"/>
        </p:nvPicPr>
        <p:blipFill>
          <a:blip r:embed="rId2"/>
          <a:srcRect/>
          <a:stretch/>
        </p:blipFill>
        <p:spPr>
          <a:xfrm>
            <a:off x="10514323" y="5641050"/>
            <a:ext cx="1454393" cy="1066554"/>
          </a:xfrm>
          <a:prstGeom prst="rect">
            <a:avLst/>
          </a:prstGeom>
        </p:spPr>
      </p:pic>
    </p:spTree>
    <p:extLst>
      <p:ext uri="{BB962C8B-B14F-4D97-AF65-F5344CB8AC3E}">
        <p14:creationId xmlns:p14="http://schemas.microsoft.com/office/powerpoint/2010/main" val="3883952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Title Page - 1s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126099" y="351592"/>
            <a:ext cx="1780048" cy="1665208"/>
          </a:xfrm>
          <a:prstGeom prst="rect">
            <a:avLst/>
          </a:prstGeom>
        </p:spPr>
      </p:pic>
      <p:pic>
        <p:nvPicPr>
          <p:cNvPr id="5" name="Graphic 4">
            <a:extLst>
              <a:ext uri="{FF2B5EF4-FFF2-40B4-BE49-F238E27FC236}">
                <a16:creationId xmlns:a16="http://schemas.microsoft.com/office/drawing/2014/main" id="{E2930001-BF9C-4205-A5A4-C0E98D1F3B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72216" y="5122350"/>
            <a:ext cx="3333931" cy="1663456"/>
          </a:xfrm>
          <a:prstGeom prst="rect">
            <a:avLst/>
          </a:prstGeom>
        </p:spPr>
      </p:pic>
      <p:sp>
        <p:nvSpPr>
          <p:cNvPr id="12" name="Rectangle 11">
            <a:extLst>
              <a:ext uri="{FF2B5EF4-FFF2-40B4-BE49-F238E27FC236}">
                <a16:creationId xmlns:a16="http://schemas.microsoft.com/office/drawing/2014/main" id="{5B84CE49-96B0-4142-87D2-C141C5A82877}"/>
              </a:ext>
            </a:extLst>
          </p:cNvPr>
          <p:cNvSpPr/>
          <p:nvPr userDrawn="1"/>
        </p:nvSpPr>
        <p:spPr>
          <a:xfrm>
            <a:off x="11906147" y="5109650"/>
            <a:ext cx="292100" cy="1663456"/>
          </a:xfrm>
          <a:prstGeom prst="rect">
            <a:avLst/>
          </a:prstGeom>
          <a:solidFill>
            <a:srgbClr val="16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AC599E54-F41D-404A-9837-AC105494C297}"/>
              </a:ext>
            </a:extLst>
          </p:cNvPr>
          <p:cNvSpPr/>
          <p:nvPr userDrawn="1"/>
        </p:nvSpPr>
        <p:spPr>
          <a:xfrm flipV="1">
            <a:off x="-43052" y="0"/>
            <a:ext cx="12235052" cy="327267"/>
          </a:xfrm>
          <a:prstGeom prst="rect">
            <a:avLst/>
          </a:prstGeom>
          <a:solidFill>
            <a:srgbClr val="16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 Placeholder 31">
            <a:extLst>
              <a:ext uri="{FF2B5EF4-FFF2-40B4-BE49-F238E27FC236}">
                <a16:creationId xmlns:a16="http://schemas.microsoft.com/office/drawing/2014/main" id="{13ABD637-6C0C-4A70-8CD1-E28463CB08EC}"/>
              </a:ext>
            </a:extLst>
          </p:cNvPr>
          <p:cNvSpPr>
            <a:spLocks noGrp="1"/>
          </p:cNvSpPr>
          <p:nvPr>
            <p:ph type="body" sz="quarter" idx="13" hasCustomPrompt="1"/>
          </p:nvPr>
        </p:nvSpPr>
        <p:spPr>
          <a:xfrm>
            <a:off x="553093" y="1186668"/>
            <a:ext cx="6905544" cy="1707678"/>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4400" b="1" baseline="0">
                <a:solidFill>
                  <a:srgbClr val="003768"/>
                </a:solidFill>
              </a:defRPr>
            </a:lvl1pPr>
          </a:lstStyle>
          <a:p>
            <a:pPr lvl="0"/>
            <a:r>
              <a:rPr lang="en-US" dirty="0"/>
              <a:t>Contact Name and Title</a:t>
            </a:r>
          </a:p>
        </p:txBody>
      </p:sp>
      <p:sp>
        <p:nvSpPr>
          <p:cNvPr id="10" name="Text Placeholder 31">
            <a:extLst>
              <a:ext uri="{FF2B5EF4-FFF2-40B4-BE49-F238E27FC236}">
                <a16:creationId xmlns:a16="http://schemas.microsoft.com/office/drawing/2014/main" id="{84144457-CDBE-4011-801F-772FCB13872A}"/>
              </a:ext>
            </a:extLst>
          </p:cNvPr>
          <p:cNvSpPr>
            <a:spLocks noGrp="1"/>
          </p:cNvSpPr>
          <p:nvPr>
            <p:ph type="body" sz="quarter" idx="14" hasCustomPrompt="1"/>
          </p:nvPr>
        </p:nvSpPr>
        <p:spPr>
          <a:xfrm>
            <a:off x="553092" y="2894345"/>
            <a:ext cx="6905545" cy="2457583"/>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000" b="0" baseline="0">
                <a:solidFill>
                  <a:srgbClr val="003768"/>
                </a:solidFill>
              </a:defRPr>
            </a:lvl1pPr>
          </a:lstStyle>
          <a:p>
            <a:pPr lvl="0"/>
            <a:r>
              <a:rPr lang="en-US" dirty="0"/>
              <a:t>Contact information - Email, Phone, Social Media etc. </a:t>
            </a:r>
          </a:p>
        </p:txBody>
      </p:sp>
    </p:spTree>
    <p:extLst>
      <p:ext uri="{BB962C8B-B14F-4D97-AF65-F5344CB8AC3E}">
        <p14:creationId xmlns:p14="http://schemas.microsoft.com/office/powerpoint/2010/main" val="2813705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041E-201B-4BFC-8FF5-858F55CC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4735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980626-DDCB-4782-8848-470E541F761C}"/>
              </a:ext>
            </a:extLst>
          </p:cNvPr>
          <p:cNvSpPr/>
          <p:nvPr userDrawn="1"/>
        </p:nvSpPr>
        <p:spPr>
          <a:xfrm>
            <a:off x="0" y="0"/>
            <a:ext cx="12235052" cy="6858000"/>
          </a:xfrm>
          <a:prstGeom prst="rect">
            <a:avLst/>
          </a:prstGeom>
          <a:solidFill>
            <a:srgbClr val="16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p:cNvSpPr txBox="1"/>
          <p:nvPr userDrawn="1"/>
        </p:nvSpPr>
        <p:spPr>
          <a:xfrm>
            <a:off x="1037617" y="304711"/>
            <a:ext cx="1011676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Arial"/>
                <a:ea typeface="+mn-ea"/>
                <a:cs typeface="+mn-cs"/>
              </a:rPr>
              <a:t>Thank</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7200" b="1" i="0" u="none" strike="noStrike" kern="1200" cap="none" spc="0" normalizeH="0" baseline="0" noProof="0" dirty="0">
                <a:ln>
                  <a:noFill/>
                </a:ln>
                <a:solidFill>
                  <a:srgbClr val="FFFFFF"/>
                </a:solidFill>
                <a:effectLst/>
                <a:uLnTx/>
                <a:uFillTx/>
                <a:latin typeface="Arial"/>
                <a:ea typeface="+mn-ea"/>
                <a:cs typeface="+mn-cs"/>
              </a:rPr>
              <a:t>You Sponsors! </a:t>
            </a:r>
          </a:p>
        </p:txBody>
      </p:sp>
      <p:pic>
        <p:nvPicPr>
          <p:cNvPr id="4" name="Picture 3" descr="Logo, company name&#10;&#10;Description automatically generated">
            <a:extLst>
              <a:ext uri="{FF2B5EF4-FFF2-40B4-BE49-F238E27FC236}">
                <a16:creationId xmlns:a16="http://schemas.microsoft.com/office/drawing/2014/main" id="{3BFB936C-DC90-475E-A3AA-ECA233F4CDFE}"/>
              </a:ext>
            </a:extLst>
          </p:cNvPr>
          <p:cNvPicPr>
            <a:picLocks noChangeAspect="1"/>
          </p:cNvPicPr>
          <p:nvPr userDrawn="1"/>
        </p:nvPicPr>
        <p:blipFill>
          <a:blip r:embed="rId2"/>
          <a:stretch>
            <a:fillRect/>
          </a:stretch>
        </p:blipFill>
        <p:spPr>
          <a:xfrm>
            <a:off x="1087396" y="1809750"/>
            <a:ext cx="7705725" cy="504825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A48CB0D8-88F6-4AAD-AC96-10BCC046234B}"/>
              </a:ext>
            </a:extLst>
          </p:cNvPr>
          <p:cNvPicPr>
            <a:picLocks noChangeAspect="1"/>
          </p:cNvPicPr>
          <p:nvPr userDrawn="1"/>
        </p:nvPicPr>
        <p:blipFill>
          <a:blip r:embed="rId3"/>
          <a:stretch>
            <a:fillRect/>
          </a:stretch>
        </p:blipFill>
        <p:spPr>
          <a:xfrm>
            <a:off x="8822530" y="4875406"/>
            <a:ext cx="2286000" cy="1863090"/>
          </a:xfrm>
          <a:prstGeom prst="rect">
            <a:avLst/>
          </a:prstGeom>
        </p:spPr>
      </p:pic>
      <p:pic>
        <p:nvPicPr>
          <p:cNvPr id="6" name="Picture 5" descr="Logo&#10;&#10;Description automatically generated">
            <a:extLst>
              <a:ext uri="{FF2B5EF4-FFF2-40B4-BE49-F238E27FC236}">
                <a16:creationId xmlns:a16="http://schemas.microsoft.com/office/drawing/2014/main" id="{E1AB4D39-0E02-4F83-938D-CFD121A7C379}"/>
              </a:ext>
            </a:extLst>
          </p:cNvPr>
          <p:cNvPicPr>
            <a:picLocks noChangeAspect="1"/>
          </p:cNvPicPr>
          <p:nvPr userDrawn="1"/>
        </p:nvPicPr>
        <p:blipFill>
          <a:blip r:embed="rId4"/>
          <a:stretch>
            <a:fillRect/>
          </a:stretch>
        </p:blipFill>
        <p:spPr>
          <a:xfrm>
            <a:off x="8810088" y="1969385"/>
            <a:ext cx="2286000" cy="979714"/>
          </a:xfrm>
          <a:prstGeom prst="rect">
            <a:avLst/>
          </a:prstGeom>
        </p:spPr>
      </p:pic>
      <p:pic>
        <p:nvPicPr>
          <p:cNvPr id="8" name="Picture 7" descr="A blue and white logo&#10;&#10;Description automatically generated with low confidence">
            <a:extLst>
              <a:ext uri="{FF2B5EF4-FFF2-40B4-BE49-F238E27FC236}">
                <a16:creationId xmlns:a16="http://schemas.microsoft.com/office/drawing/2014/main" id="{EEF3EE8A-12DF-430B-B87B-5FE10302439E}"/>
              </a:ext>
            </a:extLst>
          </p:cNvPr>
          <p:cNvPicPr>
            <a:picLocks noChangeAspect="1"/>
          </p:cNvPicPr>
          <p:nvPr userDrawn="1"/>
        </p:nvPicPr>
        <p:blipFill>
          <a:blip r:embed="rId5"/>
          <a:stretch>
            <a:fillRect/>
          </a:stretch>
        </p:blipFill>
        <p:spPr>
          <a:xfrm>
            <a:off x="8810092" y="3069545"/>
            <a:ext cx="2286000" cy="898071"/>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ABB9EAF3-0CD1-4255-9CFB-DD5B0AB91797}"/>
              </a:ext>
            </a:extLst>
          </p:cNvPr>
          <p:cNvPicPr>
            <a:picLocks noChangeAspect="1"/>
          </p:cNvPicPr>
          <p:nvPr userDrawn="1"/>
        </p:nvPicPr>
        <p:blipFill>
          <a:blip r:embed="rId6"/>
          <a:stretch>
            <a:fillRect/>
          </a:stretch>
        </p:blipFill>
        <p:spPr>
          <a:xfrm>
            <a:off x="8822530" y="4074429"/>
            <a:ext cx="2286000" cy="788537"/>
          </a:xfrm>
          <a:prstGeom prst="rect">
            <a:avLst/>
          </a:prstGeom>
        </p:spPr>
      </p:pic>
    </p:spTree>
    <p:extLst>
      <p:ext uri="{BB962C8B-B14F-4D97-AF65-F5344CB8AC3E}">
        <p14:creationId xmlns:p14="http://schemas.microsoft.com/office/powerpoint/2010/main" val="2994040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BC0F-4069-4252-98BC-AACB23F10A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3955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Optional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60386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82708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B1A384-923F-4D4A-984F-9D06353F0326}" type="datetimeFigureOut">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5/10/2022</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C119D-1E2B-4561-B4A8-4A9C68C75EAD}" type="slidenum">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Tree>
    <p:extLst>
      <p:ext uri="{BB962C8B-B14F-4D97-AF65-F5344CB8AC3E}">
        <p14:creationId xmlns:p14="http://schemas.microsoft.com/office/powerpoint/2010/main" val="3860408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5002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B1A384-923F-4D4A-984F-9D06353F0326}" type="datetimeFigureOut">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5/10/2022</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C119D-1E2B-4561-B4A8-4A9C68C75EAD}" type="slidenum">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Tree>
    <p:extLst>
      <p:ext uri="{BB962C8B-B14F-4D97-AF65-F5344CB8AC3E}">
        <p14:creationId xmlns:p14="http://schemas.microsoft.com/office/powerpoint/2010/main" val="724047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B1A384-923F-4D4A-984F-9D06353F0326}" type="datetimeFigureOut">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5/10/2022</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C119D-1E2B-4561-B4A8-4A9C68C75EAD}" type="slidenum">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Tree>
    <p:extLst>
      <p:ext uri="{BB962C8B-B14F-4D97-AF65-F5344CB8AC3E}">
        <p14:creationId xmlns:p14="http://schemas.microsoft.com/office/powerpoint/2010/main" val="1230182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Page - 1s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126099" y="351592"/>
            <a:ext cx="1780048" cy="1665208"/>
          </a:xfrm>
          <a:prstGeom prst="rect">
            <a:avLst/>
          </a:prstGeom>
        </p:spPr>
      </p:pic>
      <p:pic>
        <p:nvPicPr>
          <p:cNvPr id="5" name="Graphic 4">
            <a:extLst>
              <a:ext uri="{FF2B5EF4-FFF2-40B4-BE49-F238E27FC236}">
                <a16:creationId xmlns:a16="http://schemas.microsoft.com/office/drawing/2014/main" id="{E2930001-BF9C-4205-A5A4-C0E98D1F3B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72216" y="5122350"/>
            <a:ext cx="3333931" cy="1663456"/>
          </a:xfrm>
          <a:prstGeom prst="rect">
            <a:avLst/>
          </a:prstGeom>
        </p:spPr>
      </p:pic>
      <p:sp>
        <p:nvSpPr>
          <p:cNvPr id="12" name="Rectangle 11">
            <a:extLst>
              <a:ext uri="{FF2B5EF4-FFF2-40B4-BE49-F238E27FC236}">
                <a16:creationId xmlns:a16="http://schemas.microsoft.com/office/drawing/2014/main" id="{5B84CE49-96B0-4142-87D2-C141C5A82877}"/>
              </a:ext>
            </a:extLst>
          </p:cNvPr>
          <p:cNvSpPr/>
          <p:nvPr userDrawn="1"/>
        </p:nvSpPr>
        <p:spPr>
          <a:xfrm>
            <a:off x="11906147" y="5109650"/>
            <a:ext cx="292100" cy="1663456"/>
          </a:xfrm>
          <a:prstGeom prst="rect">
            <a:avLst/>
          </a:prstGeom>
          <a:solidFill>
            <a:srgbClr val="16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AC599E54-F41D-404A-9837-AC105494C297}"/>
              </a:ext>
            </a:extLst>
          </p:cNvPr>
          <p:cNvSpPr/>
          <p:nvPr userDrawn="1"/>
        </p:nvSpPr>
        <p:spPr>
          <a:xfrm flipV="1">
            <a:off x="-43052" y="0"/>
            <a:ext cx="12235052" cy="327267"/>
          </a:xfrm>
          <a:prstGeom prst="rect">
            <a:avLst/>
          </a:prstGeom>
          <a:solidFill>
            <a:srgbClr val="16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 Placeholder 31">
            <a:extLst>
              <a:ext uri="{FF2B5EF4-FFF2-40B4-BE49-F238E27FC236}">
                <a16:creationId xmlns:a16="http://schemas.microsoft.com/office/drawing/2014/main" id="{13ABD637-6C0C-4A70-8CD1-E28463CB08EC}"/>
              </a:ext>
            </a:extLst>
          </p:cNvPr>
          <p:cNvSpPr>
            <a:spLocks noGrp="1"/>
          </p:cNvSpPr>
          <p:nvPr>
            <p:ph type="body" sz="quarter" idx="13" hasCustomPrompt="1"/>
          </p:nvPr>
        </p:nvSpPr>
        <p:spPr>
          <a:xfrm>
            <a:off x="553093" y="1186668"/>
            <a:ext cx="6905544" cy="1707678"/>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4400" b="1" baseline="0">
                <a:solidFill>
                  <a:srgbClr val="003768"/>
                </a:solidFill>
              </a:defRPr>
            </a:lvl1pPr>
          </a:lstStyle>
          <a:p>
            <a:pPr lvl="0"/>
            <a:r>
              <a:rPr lang="en-US" dirty="0"/>
              <a:t>Contact Name and Title</a:t>
            </a:r>
          </a:p>
        </p:txBody>
      </p:sp>
      <p:sp>
        <p:nvSpPr>
          <p:cNvPr id="10" name="Text Placeholder 31">
            <a:extLst>
              <a:ext uri="{FF2B5EF4-FFF2-40B4-BE49-F238E27FC236}">
                <a16:creationId xmlns:a16="http://schemas.microsoft.com/office/drawing/2014/main" id="{84144457-CDBE-4011-801F-772FCB13872A}"/>
              </a:ext>
            </a:extLst>
          </p:cNvPr>
          <p:cNvSpPr>
            <a:spLocks noGrp="1"/>
          </p:cNvSpPr>
          <p:nvPr>
            <p:ph type="body" sz="quarter" idx="14" hasCustomPrompt="1"/>
          </p:nvPr>
        </p:nvSpPr>
        <p:spPr>
          <a:xfrm>
            <a:off x="553092" y="2894345"/>
            <a:ext cx="6905545" cy="2457583"/>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000" b="0" baseline="0">
                <a:solidFill>
                  <a:srgbClr val="003768"/>
                </a:solidFill>
              </a:defRPr>
            </a:lvl1pPr>
          </a:lstStyle>
          <a:p>
            <a:pPr lvl="0"/>
            <a:r>
              <a:rPr lang="en-US" dirty="0"/>
              <a:t>Contact information - Email, Phone, Social Media etc. </a:t>
            </a:r>
          </a:p>
        </p:txBody>
      </p:sp>
    </p:spTree>
    <p:extLst>
      <p:ext uri="{BB962C8B-B14F-4D97-AF65-F5344CB8AC3E}">
        <p14:creationId xmlns:p14="http://schemas.microsoft.com/office/powerpoint/2010/main" val="2589603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B1A384-923F-4D4A-984F-9D06353F0326}" type="datetimeFigureOut">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5/10/2022</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C119D-1E2B-4561-B4A8-4A9C68C75EAD}" type="slidenum">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Tree>
    <p:extLst>
      <p:ext uri="{BB962C8B-B14F-4D97-AF65-F5344CB8AC3E}">
        <p14:creationId xmlns:p14="http://schemas.microsoft.com/office/powerpoint/2010/main" val="2259317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B1A384-923F-4D4A-984F-9D06353F0326}" type="datetimeFigureOut">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5/10/2022</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C119D-1E2B-4561-B4A8-4A9C68C75EAD}" type="slidenum">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Tree>
    <p:extLst>
      <p:ext uri="{BB962C8B-B14F-4D97-AF65-F5344CB8AC3E}">
        <p14:creationId xmlns:p14="http://schemas.microsoft.com/office/powerpoint/2010/main" val="1623849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B1A384-923F-4D4A-984F-9D06353F0326}" type="datetimeFigureOut">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5/10/2022</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C119D-1E2B-4561-B4A8-4A9C68C75EAD}" type="slidenum">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Tree>
    <p:extLst>
      <p:ext uri="{BB962C8B-B14F-4D97-AF65-F5344CB8AC3E}">
        <p14:creationId xmlns:p14="http://schemas.microsoft.com/office/powerpoint/2010/main" val="1942793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980626-DDCB-4782-8848-470E541F761C}"/>
              </a:ext>
            </a:extLst>
          </p:cNvPr>
          <p:cNvSpPr/>
          <p:nvPr userDrawn="1"/>
        </p:nvSpPr>
        <p:spPr>
          <a:xfrm>
            <a:off x="0" y="0"/>
            <a:ext cx="12235052" cy="6858000"/>
          </a:xfrm>
          <a:prstGeom prst="rect">
            <a:avLst/>
          </a:prstGeom>
          <a:solidFill>
            <a:srgbClr val="16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12117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041E-201B-4BFC-8FF5-858F55CC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097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980626-DDCB-4782-8848-470E541F761C}"/>
              </a:ext>
            </a:extLst>
          </p:cNvPr>
          <p:cNvSpPr/>
          <p:nvPr userDrawn="1"/>
        </p:nvSpPr>
        <p:spPr>
          <a:xfrm>
            <a:off x="0" y="0"/>
            <a:ext cx="12235052" cy="6858000"/>
          </a:xfrm>
          <a:prstGeom prst="rect">
            <a:avLst/>
          </a:prstGeom>
          <a:solidFill>
            <a:srgbClr val="16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p:cNvSpPr txBox="1"/>
          <p:nvPr userDrawn="1"/>
        </p:nvSpPr>
        <p:spPr>
          <a:xfrm>
            <a:off x="1037617" y="304711"/>
            <a:ext cx="1011676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Arial"/>
                <a:ea typeface="+mn-ea"/>
                <a:cs typeface="+mn-cs"/>
              </a:rPr>
              <a:t>Thank</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7200" b="1" i="0" u="none" strike="noStrike" kern="1200" cap="none" spc="0" normalizeH="0" baseline="0" noProof="0" dirty="0">
                <a:ln>
                  <a:noFill/>
                </a:ln>
                <a:solidFill>
                  <a:srgbClr val="FFFFFF"/>
                </a:solidFill>
                <a:effectLst/>
                <a:uLnTx/>
                <a:uFillTx/>
                <a:latin typeface="Arial"/>
                <a:ea typeface="+mn-ea"/>
                <a:cs typeface="+mn-cs"/>
              </a:rPr>
              <a:t>You Sponsors! </a:t>
            </a:r>
          </a:p>
        </p:txBody>
      </p:sp>
      <p:pic>
        <p:nvPicPr>
          <p:cNvPr id="4" name="Picture 3" descr="Logo, company name&#10;&#10;Description automatically generated">
            <a:extLst>
              <a:ext uri="{FF2B5EF4-FFF2-40B4-BE49-F238E27FC236}">
                <a16:creationId xmlns:a16="http://schemas.microsoft.com/office/drawing/2014/main" id="{3BFB936C-DC90-475E-A3AA-ECA233F4CDFE}"/>
              </a:ext>
            </a:extLst>
          </p:cNvPr>
          <p:cNvPicPr>
            <a:picLocks noChangeAspect="1"/>
          </p:cNvPicPr>
          <p:nvPr userDrawn="1"/>
        </p:nvPicPr>
        <p:blipFill>
          <a:blip r:embed="rId2"/>
          <a:stretch>
            <a:fillRect/>
          </a:stretch>
        </p:blipFill>
        <p:spPr>
          <a:xfrm>
            <a:off x="795048" y="1809750"/>
            <a:ext cx="7705725" cy="504825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A48CB0D8-88F6-4AAD-AC96-10BCC046234B}"/>
              </a:ext>
            </a:extLst>
          </p:cNvPr>
          <p:cNvPicPr>
            <a:picLocks noChangeAspect="1"/>
          </p:cNvPicPr>
          <p:nvPr userDrawn="1"/>
        </p:nvPicPr>
        <p:blipFill>
          <a:blip r:embed="rId3"/>
          <a:stretch>
            <a:fillRect/>
          </a:stretch>
        </p:blipFill>
        <p:spPr>
          <a:xfrm>
            <a:off x="8581453" y="4626736"/>
            <a:ext cx="2737747" cy="2231264"/>
          </a:xfrm>
          <a:prstGeom prst="rect">
            <a:avLst/>
          </a:prstGeom>
        </p:spPr>
      </p:pic>
      <p:pic>
        <p:nvPicPr>
          <p:cNvPr id="6" name="Picture 5" descr="Logo&#10;&#10;Description automatically generated">
            <a:extLst>
              <a:ext uri="{FF2B5EF4-FFF2-40B4-BE49-F238E27FC236}">
                <a16:creationId xmlns:a16="http://schemas.microsoft.com/office/drawing/2014/main" id="{E1AB4D39-0E02-4F83-938D-CFD121A7C379}"/>
              </a:ext>
            </a:extLst>
          </p:cNvPr>
          <p:cNvPicPr>
            <a:picLocks noChangeAspect="1"/>
          </p:cNvPicPr>
          <p:nvPr userDrawn="1"/>
        </p:nvPicPr>
        <p:blipFill>
          <a:blip r:embed="rId4"/>
          <a:stretch>
            <a:fillRect/>
          </a:stretch>
        </p:blipFill>
        <p:spPr>
          <a:xfrm>
            <a:off x="8561279" y="1950725"/>
            <a:ext cx="2737747" cy="1173320"/>
          </a:xfrm>
          <a:prstGeom prst="rect">
            <a:avLst/>
          </a:prstGeom>
        </p:spPr>
      </p:pic>
      <p:pic>
        <p:nvPicPr>
          <p:cNvPr id="8" name="Picture 7" descr="A blue and white logo&#10;&#10;Description automatically generated with low confidence">
            <a:extLst>
              <a:ext uri="{FF2B5EF4-FFF2-40B4-BE49-F238E27FC236}">
                <a16:creationId xmlns:a16="http://schemas.microsoft.com/office/drawing/2014/main" id="{EEF3EE8A-12DF-430B-B87B-5FE10302439E}"/>
              </a:ext>
            </a:extLst>
          </p:cNvPr>
          <p:cNvPicPr>
            <a:picLocks noChangeAspect="1"/>
          </p:cNvPicPr>
          <p:nvPr userDrawn="1"/>
        </p:nvPicPr>
        <p:blipFill>
          <a:blip r:embed="rId5"/>
          <a:stretch>
            <a:fillRect/>
          </a:stretch>
        </p:blipFill>
        <p:spPr>
          <a:xfrm>
            <a:off x="8561278" y="3212861"/>
            <a:ext cx="2737747" cy="1075543"/>
          </a:xfrm>
          <a:prstGeom prst="rect">
            <a:avLst/>
          </a:prstGeom>
        </p:spPr>
      </p:pic>
    </p:spTree>
    <p:extLst>
      <p:ext uri="{BB962C8B-B14F-4D97-AF65-F5344CB8AC3E}">
        <p14:creationId xmlns:p14="http://schemas.microsoft.com/office/powerpoint/2010/main" val="2443048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BC0F-4069-4252-98BC-AACB23F10A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0583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Optional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8537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28851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B1A384-923F-4D4A-984F-9D06353F0326}" type="datetimeFigureOut">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5/10/2022</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C119D-1E2B-4561-B4A8-4A9C68C75EAD}" type="slidenum">
              <a:rPr kumimoji="0" lang="en-US" sz="1800" b="0" i="0" u="none" strike="noStrike" kern="1200" cap="none" spc="0" normalizeH="0" baseline="0" noProof="0" smtClean="0">
                <a:ln>
                  <a:noFill/>
                </a:ln>
                <a:solidFill>
                  <a:srgbClr val="17161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1616"/>
              </a:solidFill>
              <a:effectLst/>
              <a:uLnTx/>
              <a:uFillTx/>
              <a:latin typeface="Arial"/>
              <a:ea typeface="+mn-ea"/>
              <a:cs typeface="+mn-cs"/>
            </a:endParaRPr>
          </a:p>
        </p:txBody>
      </p:sp>
    </p:spTree>
    <p:extLst>
      <p:ext uri="{BB962C8B-B14F-4D97-AF65-F5344CB8AC3E}">
        <p14:creationId xmlns:p14="http://schemas.microsoft.com/office/powerpoint/2010/main" val="248053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48449"/>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286603"/>
            <a:ext cx="10515600" cy="36018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10968" y="5299329"/>
            <a:ext cx="1693006" cy="1463040"/>
          </a:xfrm>
          <a:prstGeom prst="rect">
            <a:avLst/>
          </a:prstGeom>
        </p:spPr>
      </p:pic>
    </p:spTree>
    <p:extLst>
      <p:ext uri="{BB962C8B-B14F-4D97-AF65-F5344CB8AC3E}">
        <p14:creationId xmlns:p14="http://schemas.microsoft.com/office/powerpoint/2010/main" val="1189989189"/>
      </p:ext>
    </p:extLst>
  </p:cSld>
  <p:clrMap bg1="lt1" tx1="dk1" bg2="lt2" tx2="dk2" accent1="accent1" accent2="accent2" accent3="accent3" accent4="accent4" accent5="accent5" accent6="accent6" hlink="hlink" folHlink="folHlink"/>
  <p:sldLayoutIdLst>
    <p:sldLayoutId id="2147483701" r:id="rId1"/>
    <p:sldLayoutId id="2147483685" r:id="rId2"/>
    <p:sldLayoutId id="2147483706"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48449"/>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286603"/>
            <a:ext cx="10515600" cy="36018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0968" y="5299329"/>
            <a:ext cx="1693006" cy="1463040"/>
          </a:xfrm>
          <a:prstGeom prst="rect">
            <a:avLst/>
          </a:prstGeom>
        </p:spPr>
      </p:pic>
    </p:spTree>
    <p:extLst>
      <p:ext uri="{BB962C8B-B14F-4D97-AF65-F5344CB8AC3E}">
        <p14:creationId xmlns:p14="http://schemas.microsoft.com/office/powerpoint/2010/main" val="68840445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png"/><Relationship Id="rId7" Type="http://schemas.openxmlformats.org/officeDocument/2006/relationships/image" Target="../media/image84.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8.jpg"/><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3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5.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7.png"/><Relationship Id="rId5" Type="http://schemas.openxmlformats.org/officeDocument/2006/relationships/image" Target="../media/image96.w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BEB829-2511-43AF-B4D7-1EB1909B2C94}"/>
              </a:ext>
            </a:extLst>
          </p:cNvPr>
          <p:cNvSpPr>
            <a:spLocks noGrp="1"/>
          </p:cNvSpPr>
          <p:nvPr>
            <p:ph type="body" sz="quarter" idx="13"/>
          </p:nvPr>
        </p:nvSpPr>
        <p:spPr/>
        <p:txBody>
          <a:bodyPr/>
          <a:lstStyle/>
          <a:p>
            <a:r>
              <a:rPr lang="en-US" dirty="0"/>
              <a:t>Finding </a:t>
            </a:r>
          </a:p>
          <a:p>
            <a:r>
              <a:rPr lang="en-US" dirty="0"/>
              <a:t>the Building Maker</a:t>
            </a:r>
          </a:p>
        </p:txBody>
      </p:sp>
      <p:sp>
        <p:nvSpPr>
          <p:cNvPr id="3" name="Text Placeholder 2">
            <a:extLst>
              <a:ext uri="{FF2B5EF4-FFF2-40B4-BE49-F238E27FC236}">
                <a16:creationId xmlns:a16="http://schemas.microsoft.com/office/drawing/2014/main" id="{86DAB0EA-F0A5-41B2-9DBE-697458B0133B}"/>
              </a:ext>
            </a:extLst>
          </p:cNvPr>
          <p:cNvSpPr>
            <a:spLocks noGrp="1"/>
          </p:cNvSpPr>
          <p:nvPr>
            <p:ph type="body" sz="quarter" idx="14"/>
          </p:nvPr>
        </p:nvSpPr>
        <p:spPr/>
        <p:txBody>
          <a:bodyPr/>
          <a:lstStyle/>
          <a:p>
            <a:r>
              <a:rPr lang="en-US" dirty="0"/>
              <a:t>David Leslie, RWC</a:t>
            </a:r>
          </a:p>
        </p:txBody>
      </p:sp>
      <p:sp>
        <p:nvSpPr>
          <p:cNvPr id="4" name="Text Placeholder 3">
            <a:extLst>
              <a:ext uri="{FF2B5EF4-FFF2-40B4-BE49-F238E27FC236}">
                <a16:creationId xmlns:a16="http://schemas.microsoft.com/office/drawing/2014/main" id="{5515B765-670A-42E6-8A05-7E761AEE6B3B}"/>
              </a:ext>
            </a:extLst>
          </p:cNvPr>
          <p:cNvSpPr>
            <a:spLocks noGrp="1"/>
          </p:cNvSpPr>
          <p:nvPr>
            <p:ph type="body" sz="quarter" idx="15"/>
          </p:nvPr>
        </p:nvSpPr>
        <p:spPr/>
        <p:txBody>
          <a:bodyPr/>
          <a:lstStyle/>
          <a:p>
            <a:r>
              <a:rPr lang="en-US" dirty="0"/>
              <a:t>NU-FAM</a:t>
            </a:r>
          </a:p>
        </p:txBody>
      </p:sp>
    </p:spTree>
    <p:extLst>
      <p:ext uri="{BB962C8B-B14F-4D97-AF65-F5344CB8AC3E}">
        <p14:creationId xmlns:p14="http://schemas.microsoft.com/office/powerpoint/2010/main" val="1244949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757CE3-0CDF-428C-96CE-D04D5AB628BE}"/>
              </a:ext>
            </a:extLst>
          </p:cNvPr>
          <p:cNvSpPr txBox="1"/>
          <p:nvPr/>
        </p:nvSpPr>
        <p:spPr>
          <a:xfrm>
            <a:off x="447226" y="1805370"/>
            <a:ext cx="2489001" cy="2539157"/>
          </a:xfrm>
          <a:prstGeom prst="rect">
            <a:avLst/>
          </a:prstGeom>
          <a:noFill/>
        </p:spPr>
        <p:txBody>
          <a:bodyPr wrap="square" rtlCol="0">
            <a:spAutoFit/>
          </a:bodyPr>
          <a:lstStyle/>
          <a:p>
            <a:pPr algn="ctr" fontAlgn="auto">
              <a:lnSpc>
                <a:spcPct val="90000"/>
              </a:lnSpc>
              <a:spcBef>
                <a:spcPct val="0"/>
              </a:spcBef>
              <a:spcAft>
                <a:spcPts val="600"/>
              </a:spcAft>
              <a:defRPr/>
            </a:pPr>
            <a:r>
              <a:rPr lang="en-US" sz="4000" b="1" i="1" dirty="0"/>
              <a:t>Design</a:t>
            </a:r>
          </a:p>
          <a:p>
            <a:pPr algn="ctr" fontAlgn="auto">
              <a:lnSpc>
                <a:spcPct val="90000"/>
              </a:lnSpc>
              <a:spcBef>
                <a:spcPct val="0"/>
              </a:spcBef>
              <a:spcAft>
                <a:spcPts val="600"/>
              </a:spcAft>
              <a:defRPr/>
            </a:pPr>
            <a:r>
              <a:rPr lang="en-US" sz="4000" b="1" i="1" dirty="0"/>
              <a:t>Bid</a:t>
            </a:r>
          </a:p>
          <a:p>
            <a:pPr algn="ctr" fontAlgn="auto">
              <a:lnSpc>
                <a:spcPct val="90000"/>
              </a:lnSpc>
              <a:spcBef>
                <a:spcPct val="0"/>
              </a:spcBef>
              <a:spcAft>
                <a:spcPts val="600"/>
              </a:spcAft>
              <a:defRPr/>
            </a:pPr>
            <a:r>
              <a:rPr lang="en-US" sz="4000" b="1" i="1" dirty="0"/>
              <a:t>Build</a:t>
            </a:r>
          </a:p>
          <a:p>
            <a:pPr algn="ctr" fontAlgn="auto">
              <a:lnSpc>
                <a:spcPct val="90000"/>
              </a:lnSpc>
              <a:spcBef>
                <a:spcPct val="0"/>
              </a:spcBef>
              <a:spcAft>
                <a:spcPts val="600"/>
              </a:spcAft>
              <a:defRPr/>
            </a:pPr>
            <a:r>
              <a:rPr lang="en-US" sz="4000" b="1" i="1" dirty="0"/>
              <a:t>(DBB)</a:t>
            </a:r>
          </a:p>
        </p:txBody>
      </p:sp>
      <p:pic>
        <p:nvPicPr>
          <p:cNvPr id="8" name="Picture 7" descr="Diagram&#10;&#10;Description automatically generated">
            <a:extLst>
              <a:ext uri="{FF2B5EF4-FFF2-40B4-BE49-F238E27FC236}">
                <a16:creationId xmlns:a16="http://schemas.microsoft.com/office/drawing/2014/main" id="{38416456-9934-4C5A-ADAC-DC467088C8F0}"/>
              </a:ext>
            </a:extLst>
          </p:cNvPr>
          <p:cNvPicPr>
            <a:picLocks noChangeAspect="1"/>
          </p:cNvPicPr>
          <p:nvPr/>
        </p:nvPicPr>
        <p:blipFill>
          <a:blip r:embed="rId3"/>
          <a:stretch>
            <a:fillRect/>
          </a:stretch>
        </p:blipFill>
        <p:spPr>
          <a:xfrm>
            <a:off x="3048643" y="1856898"/>
            <a:ext cx="8696131" cy="3144204"/>
          </a:xfrm>
          <a:prstGeom prst="rect">
            <a:avLst/>
          </a:prstGeom>
        </p:spPr>
      </p:pic>
    </p:spTree>
    <p:extLst>
      <p:ext uri="{BB962C8B-B14F-4D97-AF65-F5344CB8AC3E}">
        <p14:creationId xmlns:p14="http://schemas.microsoft.com/office/powerpoint/2010/main" val="42666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757CE3-0CDF-428C-96CE-D04D5AB628BE}"/>
              </a:ext>
            </a:extLst>
          </p:cNvPr>
          <p:cNvSpPr txBox="1"/>
          <p:nvPr/>
        </p:nvSpPr>
        <p:spPr>
          <a:xfrm>
            <a:off x="447226" y="1805370"/>
            <a:ext cx="2489001" cy="2539157"/>
          </a:xfrm>
          <a:prstGeom prst="rect">
            <a:avLst/>
          </a:prstGeom>
          <a:noFill/>
        </p:spPr>
        <p:txBody>
          <a:bodyPr wrap="square" rtlCol="0">
            <a:spAutoFit/>
          </a:bodyPr>
          <a:lstStyle/>
          <a:p>
            <a:pPr algn="ctr" fontAlgn="auto">
              <a:lnSpc>
                <a:spcPct val="90000"/>
              </a:lnSpc>
              <a:spcBef>
                <a:spcPct val="0"/>
              </a:spcBef>
              <a:spcAft>
                <a:spcPts val="600"/>
              </a:spcAft>
              <a:defRPr/>
            </a:pPr>
            <a:r>
              <a:rPr lang="en-US" sz="4000" b="1" i="1" dirty="0"/>
              <a:t>Design</a:t>
            </a:r>
          </a:p>
          <a:p>
            <a:pPr algn="ctr" fontAlgn="auto">
              <a:lnSpc>
                <a:spcPct val="90000"/>
              </a:lnSpc>
              <a:spcBef>
                <a:spcPct val="0"/>
              </a:spcBef>
              <a:spcAft>
                <a:spcPts val="600"/>
              </a:spcAft>
              <a:defRPr/>
            </a:pPr>
            <a:r>
              <a:rPr lang="en-US" sz="4000" b="1" i="1" dirty="0"/>
              <a:t>Bid</a:t>
            </a:r>
          </a:p>
          <a:p>
            <a:pPr algn="ctr" fontAlgn="auto">
              <a:lnSpc>
                <a:spcPct val="90000"/>
              </a:lnSpc>
              <a:spcBef>
                <a:spcPct val="0"/>
              </a:spcBef>
              <a:spcAft>
                <a:spcPts val="600"/>
              </a:spcAft>
              <a:defRPr/>
            </a:pPr>
            <a:r>
              <a:rPr lang="en-US" sz="4000" b="1" i="1" dirty="0"/>
              <a:t>Build</a:t>
            </a:r>
          </a:p>
          <a:p>
            <a:pPr algn="ctr" fontAlgn="auto">
              <a:lnSpc>
                <a:spcPct val="90000"/>
              </a:lnSpc>
              <a:spcBef>
                <a:spcPct val="0"/>
              </a:spcBef>
              <a:spcAft>
                <a:spcPts val="600"/>
              </a:spcAft>
              <a:defRPr/>
            </a:pPr>
            <a:r>
              <a:rPr lang="en-US" sz="4000" b="1" i="1" dirty="0"/>
              <a:t>(DBB)</a:t>
            </a:r>
          </a:p>
        </p:txBody>
      </p:sp>
      <p:pic>
        <p:nvPicPr>
          <p:cNvPr id="3" name="Picture 2" descr="Diagram&#10;&#10;Description automatically generated">
            <a:extLst>
              <a:ext uri="{FF2B5EF4-FFF2-40B4-BE49-F238E27FC236}">
                <a16:creationId xmlns:a16="http://schemas.microsoft.com/office/drawing/2014/main" id="{43806FEA-C4E1-4344-ACBD-CC380676E30D}"/>
              </a:ext>
            </a:extLst>
          </p:cNvPr>
          <p:cNvPicPr>
            <a:picLocks noChangeAspect="1"/>
          </p:cNvPicPr>
          <p:nvPr/>
        </p:nvPicPr>
        <p:blipFill>
          <a:blip r:embed="rId3"/>
          <a:stretch>
            <a:fillRect/>
          </a:stretch>
        </p:blipFill>
        <p:spPr>
          <a:xfrm>
            <a:off x="3055242" y="1858091"/>
            <a:ext cx="8689532" cy="3141818"/>
          </a:xfrm>
          <a:prstGeom prst="rect">
            <a:avLst/>
          </a:prstGeom>
        </p:spPr>
      </p:pic>
    </p:spTree>
    <p:extLst>
      <p:ext uri="{BB962C8B-B14F-4D97-AF65-F5344CB8AC3E}">
        <p14:creationId xmlns:p14="http://schemas.microsoft.com/office/powerpoint/2010/main" val="198458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1135212" y="1408097"/>
            <a:ext cx="10045903" cy="2020903"/>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6000" b="1" kern="1200" dirty="0">
                <a:solidFill>
                  <a:schemeClr val="tx1"/>
                </a:solidFill>
                <a:latin typeface="+mj-lt"/>
                <a:ea typeface="+mj-ea"/>
                <a:cs typeface="+mj-cs"/>
              </a:rPr>
              <a:t>You cannot have continuity in the building, </a:t>
            </a:r>
          </a:p>
        </p:txBody>
      </p:sp>
      <p:sp>
        <p:nvSpPr>
          <p:cNvPr id="2" name="TextBox 1">
            <a:extLst>
              <a:ext uri="{FF2B5EF4-FFF2-40B4-BE49-F238E27FC236}">
                <a16:creationId xmlns:a16="http://schemas.microsoft.com/office/drawing/2014/main" id="{D1FE97B6-31F2-4880-B537-14BEF6EF3881}"/>
              </a:ext>
            </a:extLst>
          </p:cNvPr>
          <p:cNvSpPr txBox="1"/>
          <p:nvPr/>
        </p:nvSpPr>
        <p:spPr>
          <a:xfrm>
            <a:off x="503283" y="704820"/>
            <a:ext cx="5338916" cy="769441"/>
          </a:xfrm>
          <a:prstGeom prst="rect">
            <a:avLst/>
          </a:prstGeom>
          <a:noFill/>
        </p:spPr>
        <p:txBody>
          <a:bodyPr wrap="square" rtlCol="0">
            <a:spAutoFit/>
          </a:bodyPr>
          <a:lstStyle/>
          <a:p>
            <a:r>
              <a:rPr lang="en-US" sz="4400" b="1" i="1" kern="1200" dirty="0">
                <a:solidFill>
                  <a:schemeClr val="tx1"/>
                </a:solidFill>
                <a:latin typeface="+mj-lt"/>
                <a:ea typeface="+mj-ea"/>
                <a:cs typeface="+mj-cs"/>
              </a:rPr>
              <a:t>Fact:</a:t>
            </a:r>
          </a:p>
        </p:txBody>
      </p:sp>
      <p:sp>
        <p:nvSpPr>
          <p:cNvPr id="4" name="TextBox 3">
            <a:extLst>
              <a:ext uri="{FF2B5EF4-FFF2-40B4-BE49-F238E27FC236}">
                <a16:creationId xmlns:a16="http://schemas.microsoft.com/office/drawing/2014/main" id="{475B32A8-CF38-478B-9D3C-D5E54A0F9AA1}"/>
              </a:ext>
            </a:extLst>
          </p:cNvPr>
          <p:cNvSpPr txBox="1"/>
          <p:nvPr/>
        </p:nvSpPr>
        <p:spPr>
          <a:xfrm>
            <a:off x="1135212" y="3558372"/>
            <a:ext cx="10045903" cy="1741415"/>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6000" b="1" dirty="0">
                <a:latin typeface="+mj-lt"/>
                <a:ea typeface="+mj-ea"/>
                <a:cs typeface="+mj-cs"/>
              </a:rPr>
              <a:t>if You do not have continuity in the process.</a:t>
            </a:r>
          </a:p>
        </p:txBody>
      </p:sp>
    </p:spTree>
    <p:extLst>
      <p:ext uri="{BB962C8B-B14F-4D97-AF65-F5344CB8AC3E}">
        <p14:creationId xmlns:p14="http://schemas.microsoft.com/office/powerpoint/2010/main" val="414821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D7C3C2-AA51-4471-A8B1-E307BEA4B9F2}"/>
              </a:ext>
            </a:extLst>
          </p:cNvPr>
          <p:cNvPicPr>
            <a:picLocks noChangeAspect="1"/>
          </p:cNvPicPr>
          <p:nvPr/>
        </p:nvPicPr>
        <p:blipFill>
          <a:blip r:embed="rId3"/>
          <a:stretch>
            <a:fillRect/>
          </a:stretch>
        </p:blipFill>
        <p:spPr>
          <a:xfrm>
            <a:off x="66675" y="3562421"/>
            <a:ext cx="3648137" cy="3217256"/>
          </a:xfrm>
          <a:prstGeom prst="rect">
            <a:avLst/>
          </a:prstGeom>
        </p:spPr>
      </p:pic>
      <p:pic>
        <p:nvPicPr>
          <p:cNvPr id="4" name="Picture 3">
            <a:extLst>
              <a:ext uri="{FF2B5EF4-FFF2-40B4-BE49-F238E27FC236}">
                <a16:creationId xmlns:a16="http://schemas.microsoft.com/office/drawing/2014/main" id="{F6EE3781-C8F9-4FC9-8173-616D58994EBB}"/>
              </a:ext>
            </a:extLst>
          </p:cNvPr>
          <p:cNvPicPr>
            <a:picLocks noChangeAspect="1"/>
          </p:cNvPicPr>
          <p:nvPr/>
        </p:nvPicPr>
        <p:blipFill>
          <a:blip r:embed="rId4"/>
          <a:stretch>
            <a:fillRect/>
          </a:stretch>
        </p:blipFill>
        <p:spPr>
          <a:xfrm>
            <a:off x="9272815" y="2641009"/>
            <a:ext cx="2401342" cy="2991705"/>
          </a:xfrm>
          <a:prstGeom prst="rect">
            <a:avLst/>
          </a:prstGeom>
        </p:spPr>
      </p:pic>
      <p:pic>
        <p:nvPicPr>
          <p:cNvPr id="7" name="Picture 6">
            <a:extLst>
              <a:ext uri="{FF2B5EF4-FFF2-40B4-BE49-F238E27FC236}">
                <a16:creationId xmlns:a16="http://schemas.microsoft.com/office/drawing/2014/main" id="{9030F385-3CE5-4D55-BCB2-19D0D3AE4A4E}"/>
              </a:ext>
            </a:extLst>
          </p:cNvPr>
          <p:cNvPicPr>
            <a:picLocks noChangeAspect="1"/>
          </p:cNvPicPr>
          <p:nvPr/>
        </p:nvPicPr>
        <p:blipFill>
          <a:blip r:embed="rId5"/>
          <a:stretch>
            <a:fillRect/>
          </a:stretch>
        </p:blipFill>
        <p:spPr>
          <a:xfrm>
            <a:off x="232938" y="744146"/>
            <a:ext cx="5638801" cy="1328889"/>
          </a:xfrm>
          <a:prstGeom prst="rect">
            <a:avLst/>
          </a:prstGeom>
        </p:spPr>
      </p:pic>
      <p:pic>
        <p:nvPicPr>
          <p:cNvPr id="6" name="Picture 5">
            <a:extLst>
              <a:ext uri="{FF2B5EF4-FFF2-40B4-BE49-F238E27FC236}">
                <a16:creationId xmlns:a16="http://schemas.microsoft.com/office/drawing/2014/main" id="{587F0D5F-7D45-4B39-B9AC-808878942DC4}"/>
              </a:ext>
            </a:extLst>
          </p:cNvPr>
          <p:cNvPicPr>
            <a:picLocks noChangeAspect="1"/>
          </p:cNvPicPr>
          <p:nvPr/>
        </p:nvPicPr>
        <p:blipFill>
          <a:blip r:embed="rId6"/>
          <a:stretch>
            <a:fillRect/>
          </a:stretch>
        </p:blipFill>
        <p:spPr>
          <a:xfrm>
            <a:off x="3367416" y="2508541"/>
            <a:ext cx="3898635" cy="1791496"/>
          </a:xfrm>
          <a:prstGeom prst="rect">
            <a:avLst/>
          </a:prstGeom>
        </p:spPr>
      </p:pic>
      <p:pic>
        <p:nvPicPr>
          <p:cNvPr id="9" name="Picture 8">
            <a:extLst>
              <a:ext uri="{FF2B5EF4-FFF2-40B4-BE49-F238E27FC236}">
                <a16:creationId xmlns:a16="http://schemas.microsoft.com/office/drawing/2014/main" id="{0A5A939B-DA5F-45BF-B309-F866E0119F0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200058" y="323563"/>
            <a:ext cx="4953291" cy="2001383"/>
          </a:xfrm>
          <a:prstGeom prst="rect">
            <a:avLst/>
          </a:prstGeom>
        </p:spPr>
      </p:pic>
      <p:sp>
        <p:nvSpPr>
          <p:cNvPr id="10" name="TextBox 9">
            <a:extLst>
              <a:ext uri="{FF2B5EF4-FFF2-40B4-BE49-F238E27FC236}">
                <a16:creationId xmlns:a16="http://schemas.microsoft.com/office/drawing/2014/main" id="{95241A4F-930C-4402-B2E5-4C530C87542B}"/>
              </a:ext>
            </a:extLst>
          </p:cNvPr>
          <p:cNvSpPr txBox="1"/>
          <p:nvPr/>
        </p:nvSpPr>
        <p:spPr>
          <a:xfrm>
            <a:off x="4249558" y="5171049"/>
            <a:ext cx="4764024" cy="923330"/>
          </a:xfrm>
          <a:prstGeom prst="rect">
            <a:avLst/>
          </a:prstGeom>
          <a:noFill/>
        </p:spPr>
        <p:txBody>
          <a:bodyPr wrap="square" rtlCol="0">
            <a:spAutoFit/>
          </a:bodyPr>
          <a:lstStyle/>
          <a:p>
            <a:pPr algn="ctr"/>
            <a:r>
              <a:rPr lang="en-US" sz="5400" b="1" dirty="0">
                <a:solidFill>
                  <a:srgbClr val="00325B"/>
                </a:solidFill>
              </a:rPr>
              <a:t>ASHREA 90.1</a:t>
            </a:r>
          </a:p>
        </p:txBody>
      </p:sp>
    </p:spTree>
    <p:extLst>
      <p:ext uri="{BB962C8B-B14F-4D97-AF65-F5344CB8AC3E}">
        <p14:creationId xmlns:p14="http://schemas.microsoft.com/office/powerpoint/2010/main" val="332083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504E3CB9-82D3-4700-8A04-395E41C74B43}"/>
              </a:ext>
            </a:extLst>
          </p:cNvPr>
          <p:cNvPicPr>
            <a:picLocks noChangeAspect="1"/>
          </p:cNvPicPr>
          <p:nvPr/>
        </p:nvPicPr>
        <p:blipFill>
          <a:blip r:embed="rId3"/>
          <a:stretch>
            <a:fillRect/>
          </a:stretch>
        </p:blipFill>
        <p:spPr>
          <a:xfrm>
            <a:off x="5946710" y="5219141"/>
            <a:ext cx="5679024" cy="1158624"/>
          </a:xfrm>
          <a:prstGeom prst="rect">
            <a:avLst/>
          </a:prstGeom>
        </p:spPr>
      </p:pic>
      <p:pic>
        <p:nvPicPr>
          <p:cNvPr id="15" name="Picture 14" descr="Logo&#10;&#10;Description automatically generated">
            <a:extLst>
              <a:ext uri="{FF2B5EF4-FFF2-40B4-BE49-F238E27FC236}">
                <a16:creationId xmlns:a16="http://schemas.microsoft.com/office/drawing/2014/main" id="{D204A836-902C-4108-9221-4301F907CF13}"/>
              </a:ext>
            </a:extLst>
          </p:cNvPr>
          <p:cNvPicPr>
            <a:picLocks noChangeAspect="1"/>
          </p:cNvPicPr>
          <p:nvPr/>
        </p:nvPicPr>
        <p:blipFill>
          <a:blip r:embed="rId4"/>
          <a:stretch>
            <a:fillRect/>
          </a:stretch>
        </p:blipFill>
        <p:spPr>
          <a:xfrm>
            <a:off x="4402638" y="2021297"/>
            <a:ext cx="3088143" cy="1675212"/>
          </a:xfrm>
          <a:prstGeom prst="rect">
            <a:avLst/>
          </a:prstGeom>
        </p:spPr>
      </p:pic>
      <p:pic>
        <p:nvPicPr>
          <p:cNvPr id="19" name="Picture 18">
            <a:extLst>
              <a:ext uri="{FF2B5EF4-FFF2-40B4-BE49-F238E27FC236}">
                <a16:creationId xmlns:a16="http://schemas.microsoft.com/office/drawing/2014/main" id="{A037B48F-EC01-4666-9D4F-BF4765E325D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7977" y="480235"/>
            <a:ext cx="5504893" cy="1215044"/>
          </a:xfrm>
          <a:prstGeom prst="rect">
            <a:avLst/>
          </a:prstGeom>
        </p:spPr>
      </p:pic>
      <p:pic>
        <p:nvPicPr>
          <p:cNvPr id="23" name="Picture 22" descr="Logo, company name&#10;&#10;Description automatically generated">
            <a:extLst>
              <a:ext uri="{FF2B5EF4-FFF2-40B4-BE49-F238E27FC236}">
                <a16:creationId xmlns:a16="http://schemas.microsoft.com/office/drawing/2014/main" id="{D0DE1EEC-46DC-4210-9790-5AE7F6CF9BD2}"/>
              </a:ext>
            </a:extLst>
          </p:cNvPr>
          <p:cNvPicPr>
            <a:picLocks noChangeAspect="1"/>
          </p:cNvPicPr>
          <p:nvPr/>
        </p:nvPicPr>
        <p:blipFill rotWithShape="1">
          <a:blip r:embed="rId6">
            <a:clrChange>
              <a:clrFrom>
                <a:srgbClr val="FFFFFF"/>
              </a:clrFrom>
              <a:clrTo>
                <a:srgbClr val="FFFFFF">
                  <a:alpha val="0"/>
                </a:srgbClr>
              </a:clrTo>
            </a:clrChange>
          </a:blip>
          <a:srcRect l="32437" r="30371"/>
          <a:stretch/>
        </p:blipFill>
        <p:spPr>
          <a:xfrm>
            <a:off x="8047576" y="233280"/>
            <a:ext cx="3262472" cy="2923998"/>
          </a:xfrm>
          <a:prstGeom prst="rect">
            <a:avLst/>
          </a:prstGeom>
        </p:spPr>
      </p:pic>
      <p:pic>
        <p:nvPicPr>
          <p:cNvPr id="25" name="Picture 24" descr="Logo, company name&#10;&#10;Description automatically generated">
            <a:extLst>
              <a:ext uri="{FF2B5EF4-FFF2-40B4-BE49-F238E27FC236}">
                <a16:creationId xmlns:a16="http://schemas.microsoft.com/office/drawing/2014/main" id="{032EF448-E363-45CF-BAF2-B014A95CB99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97977" y="2456169"/>
            <a:ext cx="5439433" cy="2480679"/>
          </a:xfrm>
          <a:prstGeom prst="rect">
            <a:avLst/>
          </a:prstGeom>
        </p:spPr>
      </p:pic>
    </p:spTree>
    <p:extLst>
      <p:ext uri="{BB962C8B-B14F-4D97-AF65-F5344CB8AC3E}">
        <p14:creationId xmlns:p14="http://schemas.microsoft.com/office/powerpoint/2010/main" val="330858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D4022CC1-1F60-4BB6-AD8D-96830F6FFAE7}"/>
              </a:ext>
            </a:extLst>
          </p:cNvPr>
          <p:cNvPicPr>
            <a:picLocks noChangeAspect="1"/>
          </p:cNvPicPr>
          <p:nvPr/>
        </p:nvPicPr>
        <p:blipFill>
          <a:blip r:embed="rId3"/>
          <a:stretch>
            <a:fillRect/>
          </a:stretch>
        </p:blipFill>
        <p:spPr>
          <a:xfrm>
            <a:off x="2418522" y="0"/>
            <a:ext cx="8877116" cy="6853100"/>
          </a:xfrm>
          <a:prstGeom prst="rect">
            <a:avLst/>
          </a:prstGeom>
        </p:spPr>
      </p:pic>
      <p:pic>
        <p:nvPicPr>
          <p:cNvPr id="4" name="Picture 3">
            <a:extLst>
              <a:ext uri="{FF2B5EF4-FFF2-40B4-BE49-F238E27FC236}">
                <a16:creationId xmlns:a16="http://schemas.microsoft.com/office/drawing/2014/main" id="{A342BAD8-D069-4B47-B4D0-6DE10547FCC6}"/>
              </a:ext>
            </a:extLst>
          </p:cNvPr>
          <p:cNvPicPr>
            <a:picLocks noChangeAspect="1"/>
          </p:cNvPicPr>
          <p:nvPr/>
        </p:nvPicPr>
        <p:blipFill>
          <a:blip r:embed="rId4"/>
          <a:stretch>
            <a:fillRect/>
          </a:stretch>
        </p:blipFill>
        <p:spPr>
          <a:xfrm>
            <a:off x="7148180" y="3426550"/>
            <a:ext cx="3225263" cy="1106916"/>
          </a:xfrm>
          <a:prstGeom prst="rect">
            <a:avLst/>
          </a:prstGeom>
        </p:spPr>
      </p:pic>
      <p:pic>
        <p:nvPicPr>
          <p:cNvPr id="6" name="Picture 5">
            <a:extLst>
              <a:ext uri="{FF2B5EF4-FFF2-40B4-BE49-F238E27FC236}">
                <a16:creationId xmlns:a16="http://schemas.microsoft.com/office/drawing/2014/main" id="{ACC28CF8-57F6-4AEC-9F0E-4A4EBB3EBA5B}"/>
              </a:ext>
            </a:extLst>
          </p:cNvPr>
          <p:cNvPicPr>
            <a:picLocks noChangeAspect="1"/>
          </p:cNvPicPr>
          <p:nvPr/>
        </p:nvPicPr>
        <p:blipFill>
          <a:blip r:embed="rId5"/>
          <a:stretch>
            <a:fillRect/>
          </a:stretch>
        </p:blipFill>
        <p:spPr>
          <a:xfrm>
            <a:off x="4544768" y="1838326"/>
            <a:ext cx="2358253" cy="1083662"/>
          </a:xfrm>
          <a:prstGeom prst="rect">
            <a:avLst/>
          </a:prstGeom>
        </p:spPr>
      </p:pic>
      <p:pic>
        <p:nvPicPr>
          <p:cNvPr id="7" name="Picture 6">
            <a:extLst>
              <a:ext uri="{FF2B5EF4-FFF2-40B4-BE49-F238E27FC236}">
                <a16:creationId xmlns:a16="http://schemas.microsoft.com/office/drawing/2014/main" id="{D2174437-4134-418E-ADEE-E8A02DF48171}"/>
              </a:ext>
            </a:extLst>
          </p:cNvPr>
          <p:cNvPicPr>
            <a:picLocks noChangeAspect="1"/>
          </p:cNvPicPr>
          <p:nvPr/>
        </p:nvPicPr>
        <p:blipFill>
          <a:blip r:embed="rId6"/>
          <a:stretch>
            <a:fillRect/>
          </a:stretch>
        </p:blipFill>
        <p:spPr>
          <a:xfrm>
            <a:off x="5180085" y="4477843"/>
            <a:ext cx="1159940" cy="1445108"/>
          </a:xfrm>
          <a:prstGeom prst="rect">
            <a:avLst/>
          </a:prstGeom>
        </p:spPr>
      </p:pic>
      <p:pic>
        <p:nvPicPr>
          <p:cNvPr id="8" name="Picture 7">
            <a:extLst>
              <a:ext uri="{FF2B5EF4-FFF2-40B4-BE49-F238E27FC236}">
                <a16:creationId xmlns:a16="http://schemas.microsoft.com/office/drawing/2014/main" id="{1C56A268-CE9A-4525-A538-299B0415E787}"/>
              </a:ext>
            </a:extLst>
          </p:cNvPr>
          <p:cNvPicPr>
            <a:picLocks noChangeAspect="1"/>
          </p:cNvPicPr>
          <p:nvPr/>
        </p:nvPicPr>
        <p:blipFill>
          <a:blip r:embed="rId7"/>
          <a:stretch>
            <a:fillRect/>
          </a:stretch>
        </p:blipFill>
        <p:spPr>
          <a:xfrm>
            <a:off x="2766615" y="3547694"/>
            <a:ext cx="2722582" cy="1100062"/>
          </a:xfrm>
          <a:prstGeom prst="rect">
            <a:avLst/>
          </a:prstGeom>
        </p:spPr>
      </p:pic>
      <p:pic>
        <p:nvPicPr>
          <p:cNvPr id="5" name="Picture 4">
            <a:extLst>
              <a:ext uri="{FF2B5EF4-FFF2-40B4-BE49-F238E27FC236}">
                <a16:creationId xmlns:a16="http://schemas.microsoft.com/office/drawing/2014/main" id="{3D299F2F-8A46-43A6-916D-107676831441}"/>
              </a:ext>
            </a:extLst>
          </p:cNvPr>
          <p:cNvPicPr>
            <a:picLocks noChangeAspect="1"/>
          </p:cNvPicPr>
          <p:nvPr/>
        </p:nvPicPr>
        <p:blipFill>
          <a:blip r:embed="rId8"/>
          <a:stretch>
            <a:fillRect/>
          </a:stretch>
        </p:blipFill>
        <p:spPr>
          <a:xfrm>
            <a:off x="5043821" y="2845818"/>
            <a:ext cx="2472405" cy="2180390"/>
          </a:xfrm>
          <a:prstGeom prst="rect">
            <a:avLst/>
          </a:prstGeom>
        </p:spPr>
      </p:pic>
    </p:spTree>
    <p:extLst>
      <p:ext uri="{BB962C8B-B14F-4D97-AF65-F5344CB8AC3E}">
        <p14:creationId xmlns:p14="http://schemas.microsoft.com/office/powerpoint/2010/main" val="260072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E97B6-31F2-4880-B537-14BEF6EF3881}"/>
              </a:ext>
            </a:extLst>
          </p:cNvPr>
          <p:cNvSpPr txBox="1"/>
          <p:nvPr/>
        </p:nvSpPr>
        <p:spPr>
          <a:xfrm>
            <a:off x="171296" y="177178"/>
            <a:ext cx="7512216" cy="1421928"/>
          </a:xfrm>
          <a:prstGeom prst="rect">
            <a:avLst/>
          </a:prstGeom>
          <a:noFill/>
        </p:spPr>
        <p:txBody>
          <a:bodyPr wrap="square" rtlCol="0">
            <a:spAutoFit/>
          </a:bodyPr>
          <a:lstStyle/>
          <a:p>
            <a:pPr fontAlgn="auto">
              <a:lnSpc>
                <a:spcPct val="90000"/>
              </a:lnSpc>
              <a:spcBef>
                <a:spcPct val="0"/>
              </a:spcBef>
              <a:spcAft>
                <a:spcPts val="600"/>
              </a:spcAft>
              <a:defRPr/>
            </a:pPr>
            <a:r>
              <a:rPr lang="en-US" sz="4800" b="1" i="1" dirty="0"/>
              <a:t>Reason for Constructing Buildings:</a:t>
            </a:r>
          </a:p>
        </p:txBody>
      </p:sp>
      <p:sp>
        <p:nvSpPr>
          <p:cNvPr id="6" name="TextBox 5">
            <a:extLst>
              <a:ext uri="{FF2B5EF4-FFF2-40B4-BE49-F238E27FC236}">
                <a16:creationId xmlns:a16="http://schemas.microsoft.com/office/drawing/2014/main" id="{D1701AF2-AAA5-475D-ABA8-F0403795AA01}"/>
              </a:ext>
            </a:extLst>
          </p:cNvPr>
          <p:cNvSpPr txBox="1"/>
          <p:nvPr/>
        </p:nvSpPr>
        <p:spPr>
          <a:xfrm>
            <a:off x="171296" y="2236366"/>
            <a:ext cx="3180294" cy="1754326"/>
          </a:xfrm>
          <a:prstGeom prst="rect">
            <a:avLst/>
          </a:prstGeom>
          <a:noFill/>
        </p:spPr>
        <p:txBody>
          <a:bodyPr wrap="square" rtlCol="0">
            <a:spAutoFit/>
          </a:bodyPr>
          <a:lstStyle/>
          <a:p>
            <a:pPr algn="ctr" fontAlgn="auto">
              <a:lnSpc>
                <a:spcPct val="90000"/>
              </a:lnSpc>
              <a:spcBef>
                <a:spcPct val="0"/>
              </a:spcBef>
              <a:spcAft>
                <a:spcPts val="600"/>
              </a:spcAft>
              <a:defRPr/>
            </a:pPr>
            <a:r>
              <a:rPr lang="en-US" sz="4000" b="1" i="1" dirty="0"/>
              <a:t>Providing for our family!</a:t>
            </a:r>
          </a:p>
        </p:txBody>
      </p:sp>
      <p:pic>
        <p:nvPicPr>
          <p:cNvPr id="2050" name="2AFF4A10-AEC0-412F-94CC-43FC639AAF13">
            <a:extLst>
              <a:ext uri="{FF2B5EF4-FFF2-40B4-BE49-F238E27FC236}">
                <a16:creationId xmlns:a16="http://schemas.microsoft.com/office/drawing/2014/main" id="{8AB2FB93-2AD2-43B3-8529-8219F21784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6" t="27231" r="12362"/>
          <a:stretch/>
        </p:blipFill>
        <p:spPr bwMode="auto">
          <a:xfrm>
            <a:off x="3500074" y="1502319"/>
            <a:ext cx="8520630" cy="519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84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5842199" y="2151370"/>
            <a:ext cx="5338916" cy="872197"/>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6000" b="1" kern="1200" dirty="0">
                <a:solidFill>
                  <a:schemeClr val="tx1"/>
                </a:solidFill>
                <a:latin typeface="+mj-lt"/>
                <a:ea typeface="+mj-ea"/>
                <a:cs typeface="+mj-cs"/>
              </a:rPr>
              <a:t>Who are you?</a:t>
            </a:r>
          </a:p>
        </p:txBody>
      </p:sp>
      <p:sp>
        <p:nvSpPr>
          <p:cNvPr id="2" name="TextBox 1">
            <a:extLst>
              <a:ext uri="{FF2B5EF4-FFF2-40B4-BE49-F238E27FC236}">
                <a16:creationId xmlns:a16="http://schemas.microsoft.com/office/drawing/2014/main" id="{D1FE97B6-31F2-4880-B537-14BEF6EF3881}"/>
              </a:ext>
            </a:extLst>
          </p:cNvPr>
          <p:cNvSpPr txBox="1"/>
          <p:nvPr/>
        </p:nvSpPr>
        <p:spPr>
          <a:xfrm>
            <a:off x="503283" y="704820"/>
            <a:ext cx="5338916" cy="1446550"/>
          </a:xfrm>
          <a:prstGeom prst="rect">
            <a:avLst/>
          </a:prstGeom>
          <a:noFill/>
        </p:spPr>
        <p:txBody>
          <a:bodyPr wrap="square" rtlCol="0">
            <a:spAutoFit/>
          </a:bodyPr>
          <a:lstStyle/>
          <a:p>
            <a:r>
              <a:rPr lang="en-US" sz="4400" b="1" i="1" kern="1200" dirty="0">
                <a:solidFill>
                  <a:schemeClr val="tx1"/>
                </a:solidFill>
                <a:latin typeface="+mj-lt"/>
                <a:ea typeface="+mj-ea"/>
                <a:cs typeface="+mj-cs"/>
              </a:rPr>
              <a:t>Understanding Motives:</a:t>
            </a:r>
          </a:p>
        </p:txBody>
      </p:sp>
      <p:sp>
        <p:nvSpPr>
          <p:cNvPr id="4" name="TextBox 3">
            <a:extLst>
              <a:ext uri="{FF2B5EF4-FFF2-40B4-BE49-F238E27FC236}">
                <a16:creationId xmlns:a16="http://schemas.microsoft.com/office/drawing/2014/main" id="{475B32A8-CF38-478B-9D3C-D5E54A0F9AA1}"/>
              </a:ext>
            </a:extLst>
          </p:cNvPr>
          <p:cNvSpPr txBox="1"/>
          <p:nvPr/>
        </p:nvSpPr>
        <p:spPr>
          <a:xfrm>
            <a:off x="1135212" y="3119834"/>
            <a:ext cx="10045903" cy="956172"/>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6000" b="1" dirty="0">
                <a:latin typeface="+mj-lt"/>
                <a:ea typeface="+mj-ea"/>
                <a:cs typeface="+mj-cs"/>
              </a:rPr>
              <a:t>Who is your customer?</a:t>
            </a:r>
          </a:p>
        </p:txBody>
      </p:sp>
      <p:sp>
        <p:nvSpPr>
          <p:cNvPr id="6" name="TextBox 5">
            <a:extLst>
              <a:ext uri="{FF2B5EF4-FFF2-40B4-BE49-F238E27FC236}">
                <a16:creationId xmlns:a16="http://schemas.microsoft.com/office/drawing/2014/main" id="{98CD955F-FC3C-4190-98CB-89601A9DFB42}"/>
              </a:ext>
            </a:extLst>
          </p:cNvPr>
          <p:cNvSpPr txBox="1"/>
          <p:nvPr/>
        </p:nvSpPr>
        <p:spPr>
          <a:xfrm>
            <a:off x="1199099" y="4172273"/>
            <a:ext cx="10045903" cy="872197"/>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6000" b="1" dirty="0">
                <a:latin typeface="+mj-lt"/>
                <a:ea typeface="+mj-ea"/>
                <a:cs typeface="+mj-cs"/>
              </a:rPr>
              <a:t>How do you make money?</a:t>
            </a:r>
            <a:endParaRPr lang="en-US" sz="6000" b="1" kern="1200" dirty="0">
              <a:solidFill>
                <a:schemeClr val="tx1"/>
              </a:solidFill>
              <a:latin typeface="+mj-lt"/>
              <a:ea typeface="+mj-ea"/>
              <a:cs typeface="+mj-cs"/>
            </a:endParaRPr>
          </a:p>
        </p:txBody>
      </p:sp>
    </p:spTree>
    <p:extLst>
      <p:ext uri="{BB962C8B-B14F-4D97-AF65-F5344CB8AC3E}">
        <p14:creationId xmlns:p14="http://schemas.microsoft.com/office/powerpoint/2010/main" val="268126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5FEB4B-0D20-45A2-8A9F-A224783B78B8}"/>
              </a:ext>
            </a:extLst>
          </p:cNvPr>
          <p:cNvPicPr>
            <a:picLocks noChangeAspect="1"/>
          </p:cNvPicPr>
          <p:nvPr/>
        </p:nvPicPr>
        <p:blipFill>
          <a:blip r:embed="rId3"/>
          <a:stretch>
            <a:fillRect/>
          </a:stretch>
        </p:blipFill>
        <p:spPr>
          <a:xfrm>
            <a:off x="599791" y="3143169"/>
            <a:ext cx="10992415" cy="997001"/>
          </a:xfrm>
          <a:prstGeom prst="rect">
            <a:avLst/>
          </a:prstGeom>
        </p:spPr>
      </p:pic>
      <p:pic>
        <p:nvPicPr>
          <p:cNvPr id="5" name="Picture 4">
            <a:extLst>
              <a:ext uri="{FF2B5EF4-FFF2-40B4-BE49-F238E27FC236}">
                <a16:creationId xmlns:a16="http://schemas.microsoft.com/office/drawing/2014/main" id="{4BA591CF-7791-4DC8-83C6-F0DE66015025}"/>
              </a:ext>
            </a:extLst>
          </p:cNvPr>
          <p:cNvPicPr>
            <a:picLocks noChangeAspect="1"/>
          </p:cNvPicPr>
          <p:nvPr/>
        </p:nvPicPr>
        <p:blipFill>
          <a:blip r:embed="rId4"/>
          <a:stretch>
            <a:fillRect/>
          </a:stretch>
        </p:blipFill>
        <p:spPr>
          <a:xfrm>
            <a:off x="599790" y="1942948"/>
            <a:ext cx="10992415" cy="1012627"/>
          </a:xfrm>
          <a:prstGeom prst="rect">
            <a:avLst/>
          </a:prstGeom>
        </p:spPr>
      </p:pic>
      <p:sp>
        <p:nvSpPr>
          <p:cNvPr id="4" name="TextBox 3">
            <a:extLst>
              <a:ext uri="{FF2B5EF4-FFF2-40B4-BE49-F238E27FC236}">
                <a16:creationId xmlns:a16="http://schemas.microsoft.com/office/drawing/2014/main" id="{073FDC7D-AD27-4AE2-BA69-170A55A4946B}"/>
              </a:ext>
            </a:extLst>
          </p:cNvPr>
          <p:cNvSpPr txBox="1"/>
          <p:nvPr/>
        </p:nvSpPr>
        <p:spPr>
          <a:xfrm>
            <a:off x="599790" y="798126"/>
            <a:ext cx="5338916" cy="769441"/>
          </a:xfrm>
          <a:prstGeom prst="rect">
            <a:avLst/>
          </a:prstGeom>
          <a:noFill/>
        </p:spPr>
        <p:txBody>
          <a:bodyPr wrap="square" rtlCol="0">
            <a:spAutoFit/>
          </a:bodyPr>
          <a:lstStyle/>
          <a:p>
            <a:r>
              <a:rPr lang="en-US" sz="4400" b="1" i="1" kern="1200" dirty="0">
                <a:solidFill>
                  <a:schemeClr val="tx1"/>
                </a:solidFill>
                <a:latin typeface="+mj-lt"/>
                <a:ea typeface="+mj-ea"/>
                <a:cs typeface="+mj-cs"/>
              </a:rPr>
              <a:t>Stakeholders</a:t>
            </a:r>
          </a:p>
        </p:txBody>
      </p:sp>
      <p:sp>
        <p:nvSpPr>
          <p:cNvPr id="6" name="TextBox 5">
            <a:extLst>
              <a:ext uri="{FF2B5EF4-FFF2-40B4-BE49-F238E27FC236}">
                <a16:creationId xmlns:a16="http://schemas.microsoft.com/office/drawing/2014/main" id="{A58C7C38-6389-4C20-880A-6099A0FB89D4}"/>
              </a:ext>
            </a:extLst>
          </p:cNvPr>
          <p:cNvSpPr txBox="1"/>
          <p:nvPr/>
        </p:nvSpPr>
        <p:spPr>
          <a:xfrm>
            <a:off x="5950273" y="4538679"/>
            <a:ext cx="5641932" cy="769441"/>
          </a:xfrm>
          <a:prstGeom prst="rect">
            <a:avLst/>
          </a:prstGeom>
          <a:noFill/>
        </p:spPr>
        <p:txBody>
          <a:bodyPr wrap="square" rtlCol="0">
            <a:spAutoFit/>
          </a:bodyPr>
          <a:lstStyle/>
          <a:p>
            <a:pPr algn="r"/>
            <a:r>
              <a:rPr lang="en-US" sz="4400" b="1" i="1" kern="1200" dirty="0">
                <a:solidFill>
                  <a:schemeClr val="tx1"/>
                </a:solidFill>
                <a:latin typeface="+mj-lt"/>
                <a:ea typeface="+mj-ea"/>
                <a:cs typeface="+mj-cs"/>
              </a:rPr>
              <a:t>Primary Motivation</a:t>
            </a:r>
          </a:p>
        </p:txBody>
      </p:sp>
    </p:spTree>
    <p:extLst>
      <p:ext uri="{BB962C8B-B14F-4D97-AF65-F5344CB8AC3E}">
        <p14:creationId xmlns:p14="http://schemas.microsoft.com/office/powerpoint/2010/main" val="24432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33D5F0-4B3C-4BC3-95F8-4877AE22364F}"/>
              </a:ext>
            </a:extLst>
          </p:cNvPr>
          <p:cNvPicPr>
            <a:picLocks noChangeAspect="1"/>
          </p:cNvPicPr>
          <p:nvPr/>
        </p:nvPicPr>
        <p:blipFill>
          <a:blip r:embed="rId3"/>
          <a:stretch>
            <a:fillRect/>
          </a:stretch>
        </p:blipFill>
        <p:spPr>
          <a:xfrm>
            <a:off x="554757" y="662406"/>
            <a:ext cx="6051951" cy="3191029"/>
          </a:xfrm>
          <a:prstGeom prst="rect">
            <a:avLst/>
          </a:prstGeom>
          <a:scene3d>
            <a:camera prst="orthographicFront">
              <a:rot lat="0" lon="11099976" rev="0"/>
            </a:camera>
            <a:lightRig rig="threePt" dir="t"/>
          </a:scene3d>
        </p:spPr>
      </p:pic>
      <p:pic>
        <p:nvPicPr>
          <p:cNvPr id="3" name="Picture 2" descr="A picture containing several&#10;&#10;Description automatically generated">
            <a:extLst>
              <a:ext uri="{FF2B5EF4-FFF2-40B4-BE49-F238E27FC236}">
                <a16:creationId xmlns:a16="http://schemas.microsoft.com/office/drawing/2014/main" id="{A7EBFE36-4586-4003-8054-0035FE0BC979}"/>
              </a:ext>
            </a:extLst>
          </p:cNvPr>
          <p:cNvPicPr>
            <a:picLocks noChangeAspect="1"/>
          </p:cNvPicPr>
          <p:nvPr/>
        </p:nvPicPr>
        <p:blipFill>
          <a:blip r:embed="rId4"/>
          <a:stretch>
            <a:fillRect/>
          </a:stretch>
        </p:blipFill>
        <p:spPr>
          <a:xfrm>
            <a:off x="6499117" y="362814"/>
            <a:ext cx="4856820" cy="3545274"/>
          </a:xfrm>
          <a:prstGeom prst="rect">
            <a:avLst/>
          </a:prstGeom>
        </p:spPr>
      </p:pic>
      <p:pic>
        <p:nvPicPr>
          <p:cNvPr id="13" name="Picture 2" descr="See the source image">
            <a:extLst>
              <a:ext uri="{FF2B5EF4-FFF2-40B4-BE49-F238E27FC236}">
                <a16:creationId xmlns:a16="http://schemas.microsoft.com/office/drawing/2014/main" id="{7615787A-A527-4F38-9180-D65933715A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8071" y="3745319"/>
            <a:ext cx="4747233" cy="26703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D21A164-A78A-46A4-B9CB-D45951E5E233}"/>
              </a:ext>
            </a:extLst>
          </p:cNvPr>
          <p:cNvPicPr>
            <a:picLocks noChangeAspect="1"/>
          </p:cNvPicPr>
          <p:nvPr/>
        </p:nvPicPr>
        <p:blipFill>
          <a:blip r:embed="rId6"/>
          <a:stretch>
            <a:fillRect/>
          </a:stretch>
        </p:blipFill>
        <p:spPr>
          <a:xfrm>
            <a:off x="5692884" y="2801576"/>
            <a:ext cx="6259027" cy="3904400"/>
          </a:xfrm>
          <a:prstGeom prst="rect">
            <a:avLst/>
          </a:prstGeom>
        </p:spPr>
      </p:pic>
      <p:pic>
        <p:nvPicPr>
          <p:cNvPr id="4" name="Picture 3">
            <a:extLst>
              <a:ext uri="{FF2B5EF4-FFF2-40B4-BE49-F238E27FC236}">
                <a16:creationId xmlns:a16="http://schemas.microsoft.com/office/drawing/2014/main" id="{CDB69573-4C50-690F-3360-514BBDC72975}"/>
              </a:ext>
            </a:extLst>
          </p:cNvPr>
          <p:cNvPicPr>
            <a:picLocks noChangeAspect="1"/>
          </p:cNvPicPr>
          <p:nvPr/>
        </p:nvPicPr>
        <p:blipFill>
          <a:blip r:embed="rId7">
            <a:clrChange>
              <a:clrFrom>
                <a:srgbClr val="C3C3C3"/>
              </a:clrFrom>
              <a:clrTo>
                <a:srgbClr val="C3C3C3">
                  <a:alpha val="0"/>
                </a:srgbClr>
              </a:clrTo>
            </a:clrChange>
          </a:blip>
          <a:stretch>
            <a:fillRect/>
          </a:stretch>
        </p:blipFill>
        <p:spPr>
          <a:xfrm>
            <a:off x="4398328" y="1254729"/>
            <a:ext cx="3397425" cy="1964051"/>
          </a:xfrm>
          <a:prstGeom prst="rect">
            <a:avLst/>
          </a:prstGeom>
        </p:spPr>
      </p:pic>
      <p:pic>
        <p:nvPicPr>
          <p:cNvPr id="6" name="Picture 5">
            <a:extLst>
              <a:ext uri="{FF2B5EF4-FFF2-40B4-BE49-F238E27FC236}">
                <a16:creationId xmlns:a16="http://schemas.microsoft.com/office/drawing/2014/main" id="{038AEE7D-CB62-3D1A-A3D8-5630BEDD906E}"/>
              </a:ext>
            </a:extLst>
          </p:cNvPr>
          <p:cNvPicPr>
            <a:picLocks noChangeAspect="1"/>
          </p:cNvPicPr>
          <p:nvPr/>
        </p:nvPicPr>
        <p:blipFill>
          <a:blip r:embed="rId8">
            <a:clrChange>
              <a:clrFrom>
                <a:srgbClr val="C3C3C3"/>
              </a:clrFrom>
              <a:clrTo>
                <a:srgbClr val="C3C3C3">
                  <a:alpha val="0"/>
                </a:srgbClr>
              </a:clrTo>
            </a:clrChange>
          </a:blip>
          <a:stretch>
            <a:fillRect/>
          </a:stretch>
        </p:blipFill>
        <p:spPr>
          <a:xfrm>
            <a:off x="4397287" y="3471493"/>
            <a:ext cx="3397425" cy="1987652"/>
          </a:xfrm>
          <a:prstGeom prst="rect">
            <a:avLst/>
          </a:prstGeom>
        </p:spPr>
      </p:pic>
    </p:spTree>
    <p:extLst>
      <p:ext uri="{BB962C8B-B14F-4D97-AF65-F5344CB8AC3E}">
        <p14:creationId xmlns:p14="http://schemas.microsoft.com/office/powerpoint/2010/main" val="250126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37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894EC3-6F7A-48B0-AD49-9B8917E1E026}"/>
              </a:ext>
            </a:extLst>
          </p:cNvPr>
          <p:cNvPicPr>
            <a:picLocks noChangeAspect="1"/>
          </p:cNvPicPr>
          <p:nvPr/>
        </p:nvPicPr>
        <p:blipFill>
          <a:blip r:embed="rId3"/>
          <a:stretch>
            <a:fillRect/>
          </a:stretch>
        </p:blipFill>
        <p:spPr>
          <a:xfrm>
            <a:off x="195943" y="906345"/>
            <a:ext cx="7620000" cy="3819525"/>
          </a:xfrm>
          <a:prstGeom prst="rect">
            <a:avLst/>
          </a:prstGeom>
        </p:spPr>
      </p:pic>
      <p:pic>
        <p:nvPicPr>
          <p:cNvPr id="4" name="Picture 3" descr="A picture containing tree, outdoor, grass, water mill&#10;&#10;Description automatically generated">
            <a:extLst>
              <a:ext uri="{FF2B5EF4-FFF2-40B4-BE49-F238E27FC236}">
                <a16:creationId xmlns:a16="http://schemas.microsoft.com/office/drawing/2014/main" id="{DFD1DC0C-723A-4FFC-9D6C-AEB543597D06}"/>
              </a:ext>
            </a:extLst>
          </p:cNvPr>
          <p:cNvPicPr>
            <a:picLocks noChangeAspect="1"/>
          </p:cNvPicPr>
          <p:nvPr/>
        </p:nvPicPr>
        <p:blipFill>
          <a:blip r:embed="rId4"/>
          <a:stretch>
            <a:fillRect/>
          </a:stretch>
        </p:blipFill>
        <p:spPr>
          <a:xfrm>
            <a:off x="6882685" y="247337"/>
            <a:ext cx="4905932" cy="3679449"/>
          </a:xfrm>
          <a:prstGeom prst="rect">
            <a:avLst/>
          </a:prstGeom>
        </p:spPr>
      </p:pic>
      <p:pic>
        <p:nvPicPr>
          <p:cNvPr id="8" name="Picture 10" descr="See the source image">
            <a:extLst>
              <a:ext uri="{FF2B5EF4-FFF2-40B4-BE49-F238E27FC236}">
                <a16:creationId xmlns:a16="http://schemas.microsoft.com/office/drawing/2014/main" id="{3C34E684-1BA3-41D4-8CC7-6494C4128C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190" r="-2" b="19277"/>
          <a:stretch/>
        </p:blipFill>
        <p:spPr bwMode="auto">
          <a:xfrm>
            <a:off x="6096000" y="2425853"/>
            <a:ext cx="4497279" cy="4184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42C15CD-9CAB-F2BF-222A-A07B20BD0742}"/>
              </a:ext>
            </a:extLst>
          </p:cNvPr>
          <p:cNvPicPr>
            <a:picLocks noChangeAspect="1"/>
          </p:cNvPicPr>
          <p:nvPr/>
        </p:nvPicPr>
        <p:blipFill>
          <a:blip r:embed="rId6">
            <a:clrChange>
              <a:clrFrom>
                <a:srgbClr val="C3C3C3"/>
              </a:clrFrom>
              <a:clrTo>
                <a:srgbClr val="C3C3C3">
                  <a:alpha val="0"/>
                </a:srgbClr>
              </a:clrTo>
            </a:clrChange>
          </a:blip>
          <a:stretch>
            <a:fillRect/>
          </a:stretch>
        </p:blipFill>
        <p:spPr>
          <a:xfrm>
            <a:off x="4392175" y="1199251"/>
            <a:ext cx="3467278" cy="2025754"/>
          </a:xfrm>
          <a:prstGeom prst="rect">
            <a:avLst/>
          </a:prstGeom>
        </p:spPr>
      </p:pic>
      <p:pic>
        <p:nvPicPr>
          <p:cNvPr id="9" name="Picture 8">
            <a:extLst>
              <a:ext uri="{FF2B5EF4-FFF2-40B4-BE49-F238E27FC236}">
                <a16:creationId xmlns:a16="http://schemas.microsoft.com/office/drawing/2014/main" id="{1BDF6926-553E-331F-3359-90520ABC031E}"/>
              </a:ext>
            </a:extLst>
          </p:cNvPr>
          <p:cNvPicPr>
            <a:picLocks noChangeAspect="1"/>
          </p:cNvPicPr>
          <p:nvPr/>
        </p:nvPicPr>
        <p:blipFill>
          <a:blip r:embed="rId7">
            <a:clrChange>
              <a:clrFrom>
                <a:srgbClr val="C3C3C3"/>
              </a:clrFrom>
              <a:clrTo>
                <a:srgbClr val="C3C3C3">
                  <a:alpha val="0"/>
                </a:srgbClr>
              </a:clrTo>
            </a:clrChange>
          </a:blip>
          <a:stretch>
            <a:fillRect/>
          </a:stretch>
        </p:blipFill>
        <p:spPr>
          <a:xfrm>
            <a:off x="4423926" y="3456899"/>
            <a:ext cx="3435527" cy="2019404"/>
          </a:xfrm>
          <a:prstGeom prst="rect">
            <a:avLst/>
          </a:prstGeom>
        </p:spPr>
      </p:pic>
    </p:spTree>
    <p:extLst>
      <p:ext uri="{BB962C8B-B14F-4D97-AF65-F5344CB8AC3E}">
        <p14:creationId xmlns:p14="http://schemas.microsoft.com/office/powerpoint/2010/main" val="268524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able&#10;&#10;Description automatically generated">
            <a:extLst>
              <a:ext uri="{FF2B5EF4-FFF2-40B4-BE49-F238E27FC236}">
                <a16:creationId xmlns:a16="http://schemas.microsoft.com/office/drawing/2014/main" id="{E6B5CDE2-4932-41F3-BD74-2600CA38568A}"/>
              </a:ext>
            </a:extLst>
          </p:cNvPr>
          <p:cNvPicPr>
            <a:picLocks noChangeAspect="1"/>
          </p:cNvPicPr>
          <p:nvPr/>
        </p:nvPicPr>
        <p:blipFill>
          <a:blip r:embed="rId3"/>
          <a:stretch>
            <a:fillRect/>
          </a:stretch>
        </p:blipFill>
        <p:spPr>
          <a:xfrm>
            <a:off x="4163945" y="2724382"/>
            <a:ext cx="7832112" cy="3851520"/>
          </a:xfrm>
          <a:prstGeom prst="rect">
            <a:avLst/>
          </a:prstGeom>
        </p:spPr>
      </p:pic>
      <p:pic>
        <p:nvPicPr>
          <p:cNvPr id="7" name="Picture 6">
            <a:extLst>
              <a:ext uri="{FF2B5EF4-FFF2-40B4-BE49-F238E27FC236}">
                <a16:creationId xmlns:a16="http://schemas.microsoft.com/office/drawing/2014/main" id="{1052CA9E-0F28-49A4-98CB-99EA4BC33A36}"/>
              </a:ext>
            </a:extLst>
          </p:cNvPr>
          <p:cNvPicPr>
            <a:picLocks noChangeAspect="1"/>
          </p:cNvPicPr>
          <p:nvPr/>
        </p:nvPicPr>
        <p:blipFill>
          <a:blip r:embed="rId4"/>
          <a:stretch>
            <a:fillRect/>
          </a:stretch>
        </p:blipFill>
        <p:spPr>
          <a:xfrm>
            <a:off x="618931" y="968556"/>
            <a:ext cx="5879977" cy="3511653"/>
          </a:xfrm>
          <a:prstGeom prst="rect">
            <a:avLst/>
          </a:prstGeom>
        </p:spPr>
      </p:pic>
      <p:pic>
        <p:nvPicPr>
          <p:cNvPr id="9" name="Picture 8" descr="A close-up of a document&#10;&#10;Description automatically generated with medium confidence">
            <a:extLst>
              <a:ext uri="{FF2B5EF4-FFF2-40B4-BE49-F238E27FC236}">
                <a16:creationId xmlns:a16="http://schemas.microsoft.com/office/drawing/2014/main" id="{F08C89DA-879A-46AB-92FA-DA52623395DD}"/>
              </a:ext>
            </a:extLst>
          </p:cNvPr>
          <p:cNvPicPr>
            <a:picLocks noChangeAspect="1"/>
          </p:cNvPicPr>
          <p:nvPr/>
        </p:nvPicPr>
        <p:blipFill>
          <a:blip r:embed="rId5"/>
          <a:stretch>
            <a:fillRect/>
          </a:stretch>
        </p:blipFill>
        <p:spPr>
          <a:xfrm>
            <a:off x="6288202" y="272475"/>
            <a:ext cx="5194043" cy="2823200"/>
          </a:xfrm>
          <a:prstGeom prst="rect">
            <a:avLst/>
          </a:prstGeom>
        </p:spPr>
      </p:pic>
      <p:pic>
        <p:nvPicPr>
          <p:cNvPr id="6" name="Picture 5">
            <a:extLst>
              <a:ext uri="{FF2B5EF4-FFF2-40B4-BE49-F238E27FC236}">
                <a16:creationId xmlns:a16="http://schemas.microsoft.com/office/drawing/2014/main" id="{2C876B0A-AE9A-49C4-4EFB-5FB458CB8116}"/>
              </a:ext>
            </a:extLst>
          </p:cNvPr>
          <p:cNvPicPr>
            <a:picLocks noChangeAspect="1"/>
          </p:cNvPicPr>
          <p:nvPr/>
        </p:nvPicPr>
        <p:blipFill>
          <a:blip r:embed="rId6">
            <a:clrChange>
              <a:clrFrom>
                <a:srgbClr val="C3C3C3"/>
              </a:clrFrom>
              <a:clrTo>
                <a:srgbClr val="C3C3C3">
                  <a:alpha val="0"/>
                </a:srgbClr>
              </a:clrTo>
            </a:clrChange>
          </a:blip>
          <a:stretch>
            <a:fillRect/>
          </a:stretch>
        </p:blipFill>
        <p:spPr>
          <a:xfrm>
            <a:off x="4352835" y="1349503"/>
            <a:ext cx="3486329" cy="1949550"/>
          </a:xfrm>
          <a:prstGeom prst="rect">
            <a:avLst/>
          </a:prstGeom>
        </p:spPr>
      </p:pic>
      <p:pic>
        <p:nvPicPr>
          <p:cNvPr id="10" name="Picture 9">
            <a:extLst>
              <a:ext uri="{FF2B5EF4-FFF2-40B4-BE49-F238E27FC236}">
                <a16:creationId xmlns:a16="http://schemas.microsoft.com/office/drawing/2014/main" id="{80319770-9430-1BD7-2611-EB5ED29792B5}"/>
              </a:ext>
            </a:extLst>
          </p:cNvPr>
          <p:cNvPicPr>
            <a:picLocks noChangeAspect="1"/>
          </p:cNvPicPr>
          <p:nvPr/>
        </p:nvPicPr>
        <p:blipFill>
          <a:blip r:embed="rId7">
            <a:clrChange>
              <a:clrFrom>
                <a:srgbClr val="C3C3C3"/>
              </a:clrFrom>
              <a:clrTo>
                <a:srgbClr val="C3C3C3">
                  <a:alpha val="0"/>
                </a:srgbClr>
              </a:clrTo>
            </a:clrChange>
          </a:blip>
          <a:stretch>
            <a:fillRect/>
          </a:stretch>
        </p:blipFill>
        <p:spPr>
          <a:xfrm>
            <a:off x="4352835" y="3550231"/>
            <a:ext cx="3467278" cy="2006703"/>
          </a:xfrm>
          <a:prstGeom prst="rect">
            <a:avLst/>
          </a:prstGeom>
        </p:spPr>
      </p:pic>
    </p:spTree>
    <p:extLst>
      <p:ext uri="{BB962C8B-B14F-4D97-AF65-F5344CB8AC3E}">
        <p14:creationId xmlns:p14="http://schemas.microsoft.com/office/powerpoint/2010/main" val="359848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148D61-84C4-42A8-9043-D19D9EDA3D9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66299" y="3663510"/>
            <a:ext cx="3194490" cy="3194490"/>
          </a:xfrm>
          <a:prstGeom prst="rect">
            <a:avLst/>
          </a:prstGeom>
        </p:spPr>
      </p:pic>
      <p:pic>
        <p:nvPicPr>
          <p:cNvPr id="4" name="Picture 3" descr="A picture containing outdoor, wooden, factory, raft&#10;&#10;Description automatically generated">
            <a:extLst>
              <a:ext uri="{FF2B5EF4-FFF2-40B4-BE49-F238E27FC236}">
                <a16:creationId xmlns:a16="http://schemas.microsoft.com/office/drawing/2014/main" id="{AE2B20F7-C862-4D0D-B5E9-894ED359AA54}"/>
              </a:ext>
            </a:extLst>
          </p:cNvPr>
          <p:cNvPicPr>
            <a:picLocks noChangeAspect="1"/>
          </p:cNvPicPr>
          <p:nvPr/>
        </p:nvPicPr>
        <p:blipFill>
          <a:blip r:embed="rId4"/>
          <a:stretch>
            <a:fillRect/>
          </a:stretch>
        </p:blipFill>
        <p:spPr>
          <a:xfrm>
            <a:off x="4378236" y="1084972"/>
            <a:ext cx="7432819" cy="4459691"/>
          </a:xfrm>
          <a:prstGeom prst="rect">
            <a:avLst/>
          </a:prstGeom>
        </p:spPr>
      </p:pic>
      <p:pic>
        <p:nvPicPr>
          <p:cNvPr id="8" name="Picture 7" descr="A picture containing text, bottle, indoor, floor&#10;&#10;Description automatically generated">
            <a:extLst>
              <a:ext uri="{FF2B5EF4-FFF2-40B4-BE49-F238E27FC236}">
                <a16:creationId xmlns:a16="http://schemas.microsoft.com/office/drawing/2014/main" id="{5EA5A1CE-C172-4B7F-BA41-0B85CAFD260F}"/>
              </a:ext>
            </a:extLst>
          </p:cNvPr>
          <p:cNvPicPr>
            <a:picLocks noChangeAspect="1"/>
          </p:cNvPicPr>
          <p:nvPr/>
        </p:nvPicPr>
        <p:blipFill>
          <a:blip r:embed="rId5"/>
          <a:stretch>
            <a:fillRect/>
          </a:stretch>
        </p:blipFill>
        <p:spPr>
          <a:xfrm>
            <a:off x="180701" y="22288"/>
            <a:ext cx="4580088" cy="3435067"/>
          </a:xfrm>
          <a:prstGeom prst="rect">
            <a:avLst/>
          </a:prstGeom>
        </p:spPr>
      </p:pic>
      <p:pic>
        <p:nvPicPr>
          <p:cNvPr id="7" name="Picture 6">
            <a:extLst>
              <a:ext uri="{FF2B5EF4-FFF2-40B4-BE49-F238E27FC236}">
                <a16:creationId xmlns:a16="http://schemas.microsoft.com/office/drawing/2014/main" id="{A8AF8A89-3FB5-5341-586E-4F5834F6E0F1}"/>
              </a:ext>
            </a:extLst>
          </p:cNvPr>
          <p:cNvPicPr>
            <a:picLocks noChangeAspect="1"/>
          </p:cNvPicPr>
          <p:nvPr/>
        </p:nvPicPr>
        <p:blipFill>
          <a:blip r:embed="rId6">
            <a:clrChange>
              <a:clrFrom>
                <a:srgbClr val="C3C3C3"/>
              </a:clrFrom>
              <a:clrTo>
                <a:srgbClr val="C3C3C3">
                  <a:alpha val="0"/>
                </a:srgbClr>
              </a:clrTo>
            </a:clrChange>
          </a:blip>
          <a:stretch>
            <a:fillRect/>
          </a:stretch>
        </p:blipFill>
        <p:spPr>
          <a:xfrm>
            <a:off x="4378236" y="1253941"/>
            <a:ext cx="3435527" cy="2038455"/>
          </a:xfrm>
          <a:prstGeom prst="rect">
            <a:avLst/>
          </a:prstGeom>
        </p:spPr>
      </p:pic>
      <p:pic>
        <p:nvPicPr>
          <p:cNvPr id="10" name="Picture 9">
            <a:extLst>
              <a:ext uri="{FF2B5EF4-FFF2-40B4-BE49-F238E27FC236}">
                <a16:creationId xmlns:a16="http://schemas.microsoft.com/office/drawing/2014/main" id="{0EC45C99-5383-528C-A899-B37EB4E67545}"/>
              </a:ext>
            </a:extLst>
          </p:cNvPr>
          <p:cNvPicPr>
            <a:picLocks noChangeAspect="1"/>
          </p:cNvPicPr>
          <p:nvPr/>
        </p:nvPicPr>
        <p:blipFill>
          <a:blip r:embed="rId7">
            <a:clrChange>
              <a:clrFrom>
                <a:srgbClr val="C3C3C3"/>
              </a:clrFrom>
              <a:clrTo>
                <a:srgbClr val="C3C3C3">
                  <a:alpha val="0"/>
                </a:srgbClr>
              </a:clrTo>
            </a:clrChange>
          </a:blip>
          <a:stretch>
            <a:fillRect/>
          </a:stretch>
        </p:blipFill>
        <p:spPr>
          <a:xfrm>
            <a:off x="4378236" y="3530043"/>
            <a:ext cx="3467278" cy="2044805"/>
          </a:xfrm>
          <a:prstGeom prst="rect">
            <a:avLst/>
          </a:prstGeom>
        </p:spPr>
      </p:pic>
    </p:spTree>
    <p:extLst>
      <p:ext uri="{BB962C8B-B14F-4D97-AF65-F5344CB8AC3E}">
        <p14:creationId xmlns:p14="http://schemas.microsoft.com/office/powerpoint/2010/main" val="276904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red, sign, electronics&#10;&#10;Description automatically generated">
            <a:extLst>
              <a:ext uri="{FF2B5EF4-FFF2-40B4-BE49-F238E27FC236}">
                <a16:creationId xmlns:a16="http://schemas.microsoft.com/office/drawing/2014/main" id="{018C8E26-787D-4D2E-A94B-94B1377EE0E4}"/>
              </a:ext>
            </a:extLst>
          </p:cNvPr>
          <p:cNvPicPr>
            <a:picLocks noChangeAspect="1"/>
          </p:cNvPicPr>
          <p:nvPr/>
        </p:nvPicPr>
        <p:blipFill>
          <a:blip r:embed="rId3"/>
          <a:stretch>
            <a:fillRect/>
          </a:stretch>
        </p:blipFill>
        <p:spPr>
          <a:xfrm>
            <a:off x="5753557" y="3410650"/>
            <a:ext cx="6313023" cy="3318603"/>
          </a:xfrm>
          <a:prstGeom prst="rect">
            <a:avLst/>
          </a:prstGeom>
        </p:spPr>
      </p:pic>
      <p:pic>
        <p:nvPicPr>
          <p:cNvPr id="7" name="Picture 6" descr="A burger and fries&#10;&#10;Description automatically generated with medium confidence">
            <a:extLst>
              <a:ext uri="{FF2B5EF4-FFF2-40B4-BE49-F238E27FC236}">
                <a16:creationId xmlns:a16="http://schemas.microsoft.com/office/drawing/2014/main" id="{222494AA-C92C-4D8D-BB1F-29171212F94F}"/>
              </a:ext>
            </a:extLst>
          </p:cNvPr>
          <p:cNvPicPr>
            <a:picLocks noChangeAspect="1"/>
          </p:cNvPicPr>
          <p:nvPr/>
        </p:nvPicPr>
        <p:blipFill rotWithShape="1">
          <a:blip r:embed="rId4">
            <a:clrChange>
              <a:clrFrom>
                <a:srgbClr val="FFFFFF"/>
              </a:clrFrom>
              <a:clrTo>
                <a:srgbClr val="FFFFFF">
                  <a:alpha val="0"/>
                </a:srgbClr>
              </a:clrTo>
            </a:clrChange>
          </a:blip>
          <a:srcRect l="14114" r="17020"/>
          <a:stretch/>
        </p:blipFill>
        <p:spPr>
          <a:xfrm>
            <a:off x="138066" y="1053287"/>
            <a:ext cx="4310094" cy="4172453"/>
          </a:xfrm>
          <a:prstGeom prst="rect">
            <a:avLst/>
          </a:prstGeom>
        </p:spPr>
      </p:pic>
      <p:pic>
        <p:nvPicPr>
          <p:cNvPr id="11" name="Picture 10">
            <a:extLst>
              <a:ext uri="{FF2B5EF4-FFF2-40B4-BE49-F238E27FC236}">
                <a16:creationId xmlns:a16="http://schemas.microsoft.com/office/drawing/2014/main" id="{D59EFBD2-426C-4908-B357-ECE1F7148113}"/>
              </a:ext>
            </a:extLst>
          </p:cNvPr>
          <p:cNvPicPr>
            <a:picLocks noChangeAspect="1"/>
          </p:cNvPicPr>
          <p:nvPr/>
        </p:nvPicPr>
        <p:blipFill>
          <a:blip r:embed="rId5"/>
          <a:stretch>
            <a:fillRect/>
          </a:stretch>
        </p:blipFill>
        <p:spPr>
          <a:xfrm>
            <a:off x="7912778" y="1629964"/>
            <a:ext cx="3937699" cy="1017985"/>
          </a:xfrm>
          <a:prstGeom prst="rect">
            <a:avLst/>
          </a:prstGeom>
        </p:spPr>
      </p:pic>
      <p:pic>
        <p:nvPicPr>
          <p:cNvPr id="13" name="Picture 12">
            <a:extLst>
              <a:ext uri="{FF2B5EF4-FFF2-40B4-BE49-F238E27FC236}">
                <a16:creationId xmlns:a16="http://schemas.microsoft.com/office/drawing/2014/main" id="{6D3EF78F-430A-4FA7-90AF-B7393D9C82D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910068" y="128747"/>
            <a:ext cx="2908351" cy="1849080"/>
          </a:xfrm>
          <a:prstGeom prst="rect">
            <a:avLst/>
          </a:prstGeom>
        </p:spPr>
      </p:pic>
      <p:pic>
        <p:nvPicPr>
          <p:cNvPr id="15" name="Picture 14">
            <a:extLst>
              <a:ext uri="{FF2B5EF4-FFF2-40B4-BE49-F238E27FC236}">
                <a16:creationId xmlns:a16="http://schemas.microsoft.com/office/drawing/2014/main" id="{AA1CB6BC-85C1-4141-A7AB-B9A649CC97CB}"/>
              </a:ext>
            </a:extLst>
          </p:cNvPr>
          <p:cNvPicPr>
            <a:picLocks noChangeAspect="1"/>
          </p:cNvPicPr>
          <p:nvPr/>
        </p:nvPicPr>
        <p:blipFill>
          <a:blip r:embed="rId7"/>
          <a:stretch>
            <a:fillRect/>
          </a:stretch>
        </p:blipFill>
        <p:spPr>
          <a:xfrm>
            <a:off x="9163682" y="2507267"/>
            <a:ext cx="2450896" cy="104406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E2825839-8701-6771-4480-307D46267FD6}"/>
              </a:ext>
            </a:extLst>
          </p:cNvPr>
          <p:cNvPicPr>
            <a:picLocks noChangeAspect="1"/>
          </p:cNvPicPr>
          <p:nvPr/>
        </p:nvPicPr>
        <p:blipFill>
          <a:blip r:embed="rId8">
            <a:clrChange>
              <a:clrFrom>
                <a:srgbClr val="C3C3C3"/>
              </a:clrFrom>
              <a:clrTo>
                <a:srgbClr val="C3C3C3">
                  <a:alpha val="0"/>
                </a:srgbClr>
              </a:clrTo>
            </a:clrChange>
          </a:blip>
          <a:stretch>
            <a:fillRect/>
          </a:stretch>
        </p:blipFill>
        <p:spPr>
          <a:xfrm>
            <a:off x="4403707" y="1079750"/>
            <a:ext cx="3454578" cy="1949550"/>
          </a:xfrm>
          <a:prstGeom prst="rect">
            <a:avLst/>
          </a:prstGeom>
        </p:spPr>
      </p:pic>
      <p:pic>
        <p:nvPicPr>
          <p:cNvPr id="8" name="Picture 7" descr="Text&#10;&#10;Description automatically generated">
            <a:extLst>
              <a:ext uri="{FF2B5EF4-FFF2-40B4-BE49-F238E27FC236}">
                <a16:creationId xmlns:a16="http://schemas.microsoft.com/office/drawing/2014/main" id="{F673EB59-BFB3-E953-470A-849E9FB06F7E}"/>
              </a:ext>
            </a:extLst>
          </p:cNvPr>
          <p:cNvPicPr>
            <a:picLocks noChangeAspect="1"/>
          </p:cNvPicPr>
          <p:nvPr/>
        </p:nvPicPr>
        <p:blipFill>
          <a:blip r:embed="rId9">
            <a:clrChange>
              <a:clrFrom>
                <a:srgbClr val="C3C3C3"/>
              </a:clrFrom>
              <a:clrTo>
                <a:srgbClr val="C3C3C3">
                  <a:alpha val="0"/>
                </a:srgbClr>
              </a:clrTo>
            </a:clrChange>
          </a:blip>
          <a:stretch>
            <a:fillRect/>
          </a:stretch>
        </p:blipFill>
        <p:spPr>
          <a:xfrm>
            <a:off x="4448160" y="3319148"/>
            <a:ext cx="3410125" cy="2006703"/>
          </a:xfrm>
          <a:prstGeom prst="rect">
            <a:avLst/>
          </a:prstGeom>
        </p:spPr>
      </p:pic>
    </p:spTree>
    <p:extLst>
      <p:ext uri="{BB962C8B-B14F-4D97-AF65-F5344CB8AC3E}">
        <p14:creationId xmlns:p14="http://schemas.microsoft.com/office/powerpoint/2010/main" val="354207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warehouse, metal&#10;&#10;Description automatically generated">
            <a:extLst>
              <a:ext uri="{FF2B5EF4-FFF2-40B4-BE49-F238E27FC236}">
                <a16:creationId xmlns:a16="http://schemas.microsoft.com/office/drawing/2014/main" id="{8330F21D-7876-4A9B-9DD3-6289F0A361A4}"/>
              </a:ext>
            </a:extLst>
          </p:cNvPr>
          <p:cNvPicPr>
            <a:picLocks noChangeAspect="1"/>
          </p:cNvPicPr>
          <p:nvPr/>
        </p:nvPicPr>
        <p:blipFill>
          <a:blip r:embed="rId3"/>
          <a:stretch>
            <a:fillRect/>
          </a:stretch>
        </p:blipFill>
        <p:spPr>
          <a:xfrm>
            <a:off x="6683896" y="159269"/>
            <a:ext cx="5374867" cy="4030176"/>
          </a:xfrm>
          <a:prstGeom prst="rect">
            <a:avLst/>
          </a:prstGeom>
        </p:spPr>
      </p:pic>
      <p:pic>
        <p:nvPicPr>
          <p:cNvPr id="5" name="Picture 4" descr="A train on the railway tracks&#10;&#10;Description automatically generated with medium confidence">
            <a:extLst>
              <a:ext uri="{FF2B5EF4-FFF2-40B4-BE49-F238E27FC236}">
                <a16:creationId xmlns:a16="http://schemas.microsoft.com/office/drawing/2014/main" id="{FE6C27B6-2D5E-4E19-BFE9-C5777D389D9A}"/>
              </a:ext>
            </a:extLst>
          </p:cNvPr>
          <p:cNvPicPr>
            <a:picLocks noChangeAspect="1"/>
          </p:cNvPicPr>
          <p:nvPr/>
        </p:nvPicPr>
        <p:blipFill>
          <a:blip r:embed="rId4"/>
          <a:stretch>
            <a:fillRect/>
          </a:stretch>
        </p:blipFill>
        <p:spPr>
          <a:xfrm>
            <a:off x="489465" y="405566"/>
            <a:ext cx="5606535" cy="3153675"/>
          </a:xfrm>
          <a:prstGeom prst="rect">
            <a:avLst/>
          </a:prstGeom>
        </p:spPr>
      </p:pic>
      <p:pic>
        <p:nvPicPr>
          <p:cNvPr id="3" name="Picture 2" descr="Graphical user interface&#10;&#10;Description automatically generated with low confidence">
            <a:extLst>
              <a:ext uri="{FF2B5EF4-FFF2-40B4-BE49-F238E27FC236}">
                <a16:creationId xmlns:a16="http://schemas.microsoft.com/office/drawing/2014/main" id="{1C07ABFC-C647-4964-AEB9-72EE86B9DDE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00545" y="3591505"/>
            <a:ext cx="5774433" cy="2966164"/>
          </a:xfrm>
          <a:prstGeom prst="rect">
            <a:avLst/>
          </a:prstGeom>
        </p:spPr>
      </p:pic>
      <p:pic>
        <p:nvPicPr>
          <p:cNvPr id="4" name="Picture 3">
            <a:extLst>
              <a:ext uri="{FF2B5EF4-FFF2-40B4-BE49-F238E27FC236}">
                <a16:creationId xmlns:a16="http://schemas.microsoft.com/office/drawing/2014/main" id="{15132366-3CDB-5C45-4CD5-2CD148EEBB79}"/>
              </a:ext>
            </a:extLst>
          </p:cNvPr>
          <p:cNvPicPr>
            <a:picLocks noChangeAspect="1"/>
          </p:cNvPicPr>
          <p:nvPr/>
        </p:nvPicPr>
        <p:blipFill>
          <a:blip r:embed="rId6">
            <a:clrChange>
              <a:clrFrom>
                <a:srgbClr val="C3C3C3"/>
              </a:clrFrom>
              <a:clrTo>
                <a:srgbClr val="C3C3C3">
                  <a:alpha val="0"/>
                </a:srgbClr>
              </a:clrTo>
            </a:clrChange>
          </a:blip>
          <a:stretch>
            <a:fillRect/>
          </a:stretch>
        </p:blipFill>
        <p:spPr>
          <a:xfrm>
            <a:off x="4384587" y="1183706"/>
            <a:ext cx="3422826" cy="1981302"/>
          </a:xfrm>
          <a:prstGeom prst="rect">
            <a:avLst/>
          </a:prstGeom>
        </p:spPr>
      </p:pic>
      <p:pic>
        <p:nvPicPr>
          <p:cNvPr id="10" name="Picture 9">
            <a:extLst>
              <a:ext uri="{FF2B5EF4-FFF2-40B4-BE49-F238E27FC236}">
                <a16:creationId xmlns:a16="http://schemas.microsoft.com/office/drawing/2014/main" id="{C935F6D3-34AD-8C57-41B4-92B56E964B16}"/>
              </a:ext>
            </a:extLst>
          </p:cNvPr>
          <p:cNvPicPr>
            <a:picLocks noChangeAspect="1"/>
          </p:cNvPicPr>
          <p:nvPr/>
        </p:nvPicPr>
        <p:blipFill>
          <a:blip r:embed="rId7">
            <a:clrChange>
              <a:clrFrom>
                <a:srgbClr val="C3C3C3"/>
              </a:clrFrom>
              <a:clrTo>
                <a:srgbClr val="C3C3C3">
                  <a:alpha val="0"/>
                </a:srgbClr>
              </a:clrTo>
            </a:clrChange>
          </a:blip>
          <a:stretch>
            <a:fillRect/>
          </a:stretch>
        </p:blipFill>
        <p:spPr>
          <a:xfrm>
            <a:off x="4433698" y="3405436"/>
            <a:ext cx="3429176" cy="1962251"/>
          </a:xfrm>
          <a:prstGeom prst="rect">
            <a:avLst/>
          </a:prstGeom>
        </p:spPr>
      </p:pic>
    </p:spTree>
    <p:extLst>
      <p:ext uri="{BB962C8B-B14F-4D97-AF65-F5344CB8AC3E}">
        <p14:creationId xmlns:p14="http://schemas.microsoft.com/office/powerpoint/2010/main" val="178323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765110" y="2100674"/>
            <a:ext cx="9715653" cy="2506867"/>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9600" b="1" dirty="0"/>
              <a:t>Get to the next job FASTER!</a:t>
            </a:r>
          </a:p>
        </p:txBody>
      </p:sp>
      <p:sp>
        <p:nvSpPr>
          <p:cNvPr id="2" name="TextBox 1">
            <a:extLst>
              <a:ext uri="{FF2B5EF4-FFF2-40B4-BE49-F238E27FC236}">
                <a16:creationId xmlns:a16="http://schemas.microsoft.com/office/drawing/2014/main" id="{D1FE97B6-31F2-4880-B537-14BEF6EF3881}"/>
              </a:ext>
            </a:extLst>
          </p:cNvPr>
          <p:cNvSpPr txBox="1"/>
          <p:nvPr/>
        </p:nvSpPr>
        <p:spPr>
          <a:xfrm>
            <a:off x="562109" y="681031"/>
            <a:ext cx="7512216" cy="757130"/>
          </a:xfrm>
          <a:prstGeom prst="rect">
            <a:avLst/>
          </a:prstGeom>
          <a:noFill/>
        </p:spPr>
        <p:txBody>
          <a:bodyPr wrap="square" rtlCol="0">
            <a:spAutoFit/>
          </a:bodyPr>
          <a:lstStyle/>
          <a:p>
            <a:pPr fontAlgn="auto">
              <a:lnSpc>
                <a:spcPct val="90000"/>
              </a:lnSpc>
              <a:spcBef>
                <a:spcPct val="0"/>
              </a:spcBef>
              <a:spcAft>
                <a:spcPts val="600"/>
              </a:spcAft>
              <a:defRPr/>
            </a:pPr>
            <a:r>
              <a:rPr lang="en-US" sz="4800" b="1" i="1" dirty="0"/>
              <a:t>Success with DBB =</a:t>
            </a:r>
          </a:p>
        </p:txBody>
      </p:sp>
    </p:spTree>
    <p:extLst>
      <p:ext uri="{BB962C8B-B14F-4D97-AF65-F5344CB8AC3E}">
        <p14:creationId xmlns:p14="http://schemas.microsoft.com/office/powerpoint/2010/main" val="428468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84C87D-9723-4C8D-914C-01C607621976}"/>
              </a:ext>
            </a:extLst>
          </p:cNvPr>
          <p:cNvPicPr>
            <a:picLocks noChangeAspect="1"/>
          </p:cNvPicPr>
          <p:nvPr/>
        </p:nvPicPr>
        <p:blipFill>
          <a:blip r:embed="rId3"/>
          <a:stretch>
            <a:fillRect/>
          </a:stretch>
        </p:blipFill>
        <p:spPr>
          <a:xfrm>
            <a:off x="104775" y="110482"/>
            <a:ext cx="5013416" cy="4493242"/>
          </a:xfrm>
          <a:prstGeom prst="rect">
            <a:avLst/>
          </a:prstGeom>
        </p:spPr>
      </p:pic>
      <p:sp>
        <p:nvSpPr>
          <p:cNvPr id="6" name="TextBox 5">
            <a:extLst>
              <a:ext uri="{FF2B5EF4-FFF2-40B4-BE49-F238E27FC236}">
                <a16:creationId xmlns:a16="http://schemas.microsoft.com/office/drawing/2014/main" id="{8D8EBB07-F058-4F81-8A3A-F11D6A5A87FF}"/>
              </a:ext>
            </a:extLst>
          </p:cNvPr>
          <p:cNvSpPr txBox="1"/>
          <p:nvPr/>
        </p:nvSpPr>
        <p:spPr>
          <a:xfrm>
            <a:off x="2449317" y="2423778"/>
            <a:ext cx="9248988" cy="3038588"/>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6600" b="1" dirty="0"/>
              <a:t>How often does one Owner build a new building?</a:t>
            </a:r>
          </a:p>
        </p:txBody>
      </p:sp>
    </p:spTree>
    <p:extLst>
      <p:ext uri="{BB962C8B-B14F-4D97-AF65-F5344CB8AC3E}">
        <p14:creationId xmlns:p14="http://schemas.microsoft.com/office/powerpoint/2010/main" val="92453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497EF3A2-28E9-4E33-99DE-DBFB0A14AF15}"/>
              </a:ext>
            </a:extLst>
          </p:cNvPr>
          <p:cNvPicPr>
            <a:picLocks noChangeAspect="1"/>
          </p:cNvPicPr>
          <p:nvPr/>
        </p:nvPicPr>
        <p:blipFill>
          <a:blip r:embed="rId3"/>
          <a:stretch>
            <a:fillRect/>
          </a:stretch>
        </p:blipFill>
        <p:spPr>
          <a:xfrm>
            <a:off x="2196019" y="569717"/>
            <a:ext cx="9151651" cy="5718566"/>
          </a:xfrm>
          <a:prstGeom prst="rect">
            <a:avLst/>
          </a:prstGeom>
        </p:spPr>
      </p:pic>
    </p:spTree>
    <p:extLst>
      <p:ext uri="{BB962C8B-B14F-4D97-AF65-F5344CB8AC3E}">
        <p14:creationId xmlns:p14="http://schemas.microsoft.com/office/powerpoint/2010/main" val="368533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D0D45A-5B80-4B0E-B872-2746B47DC4EC}"/>
              </a:ext>
            </a:extLst>
          </p:cNvPr>
          <p:cNvPicPr>
            <a:picLocks noChangeAspect="1"/>
          </p:cNvPicPr>
          <p:nvPr/>
        </p:nvPicPr>
        <p:blipFill>
          <a:blip r:embed="rId3"/>
          <a:stretch>
            <a:fillRect/>
          </a:stretch>
        </p:blipFill>
        <p:spPr>
          <a:xfrm>
            <a:off x="3490668" y="138103"/>
            <a:ext cx="6810327" cy="6581793"/>
          </a:xfrm>
          <a:prstGeom prst="rect">
            <a:avLst/>
          </a:prstGeom>
        </p:spPr>
      </p:pic>
    </p:spTree>
    <p:extLst>
      <p:ext uri="{BB962C8B-B14F-4D97-AF65-F5344CB8AC3E}">
        <p14:creationId xmlns:p14="http://schemas.microsoft.com/office/powerpoint/2010/main" val="55218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r, outdoor, truck, road&#10;&#10;Description automatically generated">
            <a:extLst>
              <a:ext uri="{FF2B5EF4-FFF2-40B4-BE49-F238E27FC236}">
                <a16:creationId xmlns:a16="http://schemas.microsoft.com/office/drawing/2014/main" id="{9694E31F-8286-4B6A-93C9-F7198BE86FDD}"/>
              </a:ext>
            </a:extLst>
          </p:cNvPr>
          <p:cNvPicPr>
            <a:picLocks noChangeAspect="1"/>
          </p:cNvPicPr>
          <p:nvPr/>
        </p:nvPicPr>
        <p:blipFill>
          <a:blip r:embed="rId3"/>
          <a:stretch>
            <a:fillRect/>
          </a:stretch>
        </p:blipFill>
        <p:spPr>
          <a:xfrm>
            <a:off x="5037015" y="501724"/>
            <a:ext cx="7002541" cy="3937519"/>
          </a:xfrm>
          <a:prstGeom prst="rect">
            <a:avLst/>
          </a:prstGeom>
        </p:spPr>
      </p:pic>
      <p:pic>
        <p:nvPicPr>
          <p:cNvPr id="5" name="Picture 4" descr="A picture containing key, device, stove, kitchen appliance&#10;&#10;Description automatically generated">
            <a:extLst>
              <a:ext uri="{FF2B5EF4-FFF2-40B4-BE49-F238E27FC236}">
                <a16:creationId xmlns:a16="http://schemas.microsoft.com/office/drawing/2014/main" id="{74D54FED-FF1A-4565-B5C1-15CF3E6F9A8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62177" y="3890866"/>
            <a:ext cx="6650861" cy="2771192"/>
          </a:xfrm>
          <a:prstGeom prst="rect">
            <a:avLst/>
          </a:prstGeom>
        </p:spPr>
      </p:pic>
      <p:pic>
        <p:nvPicPr>
          <p:cNvPr id="7" name="Picture 6" descr="A close up of a tire&#10;&#10;Description automatically generated with medium confidence">
            <a:extLst>
              <a:ext uri="{FF2B5EF4-FFF2-40B4-BE49-F238E27FC236}">
                <a16:creationId xmlns:a16="http://schemas.microsoft.com/office/drawing/2014/main" id="{8A764744-6B21-4C35-955D-0E5F92DAB0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705688" y="4013098"/>
            <a:ext cx="2331327" cy="2526727"/>
          </a:xfrm>
          <a:prstGeom prst="rect">
            <a:avLst/>
          </a:prstGeom>
        </p:spPr>
      </p:pic>
      <p:pic>
        <p:nvPicPr>
          <p:cNvPr id="9" name="Picture 8" descr="A picture containing metalware, light&#10;&#10;Description automatically generated">
            <a:extLst>
              <a:ext uri="{FF2B5EF4-FFF2-40B4-BE49-F238E27FC236}">
                <a16:creationId xmlns:a16="http://schemas.microsoft.com/office/drawing/2014/main" id="{3995BAFD-507B-47B9-A86E-2916F1B0FF86}"/>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738257" y="3496553"/>
            <a:ext cx="1876050" cy="1876050"/>
          </a:xfrm>
          <a:prstGeom prst="rect">
            <a:avLst/>
          </a:prstGeom>
        </p:spPr>
      </p:pic>
      <p:pic>
        <p:nvPicPr>
          <p:cNvPr id="4" name="Picture 3" descr="A group of people standing outside a building&#10;&#10;Description automatically generated with low confidence">
            <a:extLst>
              <a:ext uri="{FF2B5EF4-FFF2-40B4-BE49-F238E27FC236}">
                <a16:creationId xmlns:a16="http://schemas.microsoft.com/office/drawing/2014/main" id="{559DE9A1-9D98-47A3-8BD4-A1E31CAA239A}"/>
              </a:ext>
            </a:extLst>
          </p:cNvPr>
          <p:cNvPicPr>
            <a:picLocks noChangeAspect="1"/>
          </p:cNvPicPr>
          <p:nvPr/>
        </p:nvPicPr>
        <p:blipFill>
          <a:blip r:embed="rId7"/>
          <a:stretch>
            <a:fillRect/>
          </a:stretch>
        </p:blipFill>
        <p:spPr>
          <a:xfrm>
            <a:off x="152444" y="91526"/>
            <a:ext cx="5105047" cy="3405027"/>
          </a:xfrm>
          <a:prstGeom prst="rect">
            <a:avLst/>
          </a:prstGeom>
        </p:spPr>
      </p:pic>
    </p:spTree>
    <p:extLst>
      <p:ext uri="{BB962C8B-B14F-4D97-AF65-F5344CB8AC3E}">
        <p14:creationId xmlns:p14="http://schemas.microsoft.com/office/powerpoint/2010/main" val="379676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1850745" y="1754522"/>
            <a:ext cx="8490509" cy="4398658"/>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6000" b="1" kern="1200" dirty="0">
                <a:solidFill>
                  <a:schemeClr val="tx1"/>
                </a:solidFill>
                <a:latin typeface="+mj-lt"/>
                <a:ea typeface="+mj-ea"/>
                <a:cs typeface="+mj-cs"/>
              </a:rPr>
              <a:t>80% of new construction litigation involves water intrusion!</a:t>
            </a:r>
          </a:p>
        </p:txBody>
      </p:sp>
      <p:sp>
        <p:nvSpPr>
          <p:cNvPr id="2" name="TextBox 1">
            <a:extLst>
              <a:ext uri="{FF2B5EF4-FFF2-40B4-BE49-F238E27FC236}">
                <a16:creationId xmlns:a16="http://schemas.microsoft.com/office/drawing/2014/main" id="{D1FE97B6-31F2-4880-B537-14BEF6EF3881}"/>
              </a:ext>
            </a:extLst>
          </p:cNvPr>
          <p:cNvSpPr txBox="1"/>
          <p:nvPr/>
        </p:nvSpPr>
        <p:spPr>
          <a:xfrm>
            <a:off x="503283" y="704820"/>
            <a:ext cx="5338916" cy="769441"/>
          </a:xfrm>
          <a:prstGeom prst="rect">
            <a:avLst/>
          </a:prstGeom>
          <a:noFill/>
        </p:spPr>
        <p:txBody>
          <a:bodyPr wrap="square" rtlCol="0">
            <a:spAutoFit/>
          </a:bodyPr>
          <a:lstStyle/>
          <a:p>
            <a:r>
              <a:rPr lang="en-US" sz="4400" b="1" i="1" kern="1200" dirty="0">
                <a:solidFill>
                  <a:schemeClr val="tx1"/>
                </a:solidFill>
                <a:latin typeface="+mj-lt"/>
                <a:ea typeface="+mj-ea"/>
                <a:cs typeface="+mj-cs"/>
              </a:rPr>
              <a:t>Shocking Truth:</a:t>
            </a:r>
          </a:p>
        </p:txBody>
      </p:sp>
    </p:spTree>
    <p:extLst>
      <p:ext uri="{BB962C8B-B14F-4D97-AF65-F5344CB8AC3E}">
        <p14:creationId xmlns:p14="http://schemas.microsoft.com/office/powerpoint/2010/main" val="266878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with medium confidence">
            <a:extLst>
              <a:ext uri="{FF2B5EF4-FFF2-40B4-BE49-F238E27FC236}">
                <a16:creationId xmlns:a16="http://schemas.microsoft.com/office/drawing/2014/main" id="{BCB06607-6B1F-423D-A722-F98A0258EFA5}"/>
              </a:ext>
            </a:extLst>
          </p:cNvPr>
          <p:cNvPicPr>
            <a:picLocks noChangeAspect="1"/>
          </p:cNvPicPr>
          <p:nvPr/>
        </p:nvPicPr>
        <p:blipFill>
          <a:blip r:embed="rId3"/>
          <a:stretch>
            <a:fillRect/>
          </a:stretch>
        </p:blipFill>
        <p:spPr>
          <a:xfrm>
            <a:off x="3405673" y="1297102"/>
            <a:ext cx="5074260" cy="4273272"/>
          </a:xfrm>
          <a:prstGeom prst="rect">
            <a:avLst/>
          </a:prstGeom>
        </p:spPr>
      </p:pic>
      <p:pic>
        <p:nvPicPr>
          <p:cNvPr id="6" name="Picture 5">
            <a:extLst>
              <a:ext uri="{FF2B5EF4-FFF2-40B4-BE49-F238E27FC236}">
                <a16:creationId xmlns:a16="http://schemas.microsoft.com/office/drawing/2014/main" id="{AF3037D5-A0F4-47D2-B672-F7957639D49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566070" y="3989858"/>
            <a:ext cx="4054851" cy="2391543"/>
          </a:xfrm>
          <a:prstGeom prst="rect">
            <a:avLst/>
          </a:prstGeom>
        </p:spPr>
      </p:pic>
      <p:pic>
        <p:nvPicPr>
          <p:cNvPr id="8" name="Picture 7" descr="Logo, company name&#10;&#10;Description automatically generated">
            <a:extLst>
              <a:ext uri="{FF2B5EF4-FFF2-40B4-BE49-F238E27FC236}">
                <a16:creationId xmlns:a16="http://schemas.microsoft.com/office/drawing/2014/main" id="{A4B955F6-1B32-4A3F-9F42-BC4DB34BD582}"/>
              </a:ext>
            </a:extLst>
          </p:cNvPr>
          <p:cNvPicPr>
            <a:picLocks noChangeAspect="1"/>
          </p:cNvPicPr>
          <p:nvPr/>
        </p:nvPicPr>
        <p:blipFill>
          <a:blip r:embed="rId5"/>
          <a:stretch>
            <a:fillRect/>
          </a:stretch>
        </p:blipFill>
        <p:spPr>
          <a:xfrm>
            <a:off x="9376193" y="3158299"/>
            <a:ext cx="3001347" cy="2251010"/>
          </a:xfrm>
          <a:prstGeom prst="rect">
            <a:avLst/>
          </a:prstGeom>
        </p:spPr>
      </p:pic>
      <p:pic>
        <p:nvPicPr>
          <p:cNvPr id="4" name="Picture 3" descr="Logo, company name&#10;&#10;Description automatically generated">
            <a:extLst>
              <a:ext uri="{FF2B5EF4-FFF2-40B4-BE49-F238E27FC236}">
                <a16:creationId xmlns:a16="http://schemas.microsoft.com/office/drawing/2014/main" id="{1AF44FDF-FF80-48D7-9994-0C40FBB196A0}"/>
              </a:ext>
            </a:extLst>
          </p:cNvPr>
          <p:cNvPicPr>
            <a:picLocks noChangeAspect="1"/>
          </p:cNvPicPr>
          <p:nvPr/>
        </p:nvPicPr>
        <p:blipFill>
          <a:blip r:embed="rId6">
            <a:clrChange>
              <a:clrFrom>
                <a:srgbClr val="000000">
                  <a:alpha val="0"/>
                </a:srgbClr>
              </a:clrFrom>
              <a:clrTo>
                <a:srgbClr val="000000">
                  <a:alpha val="0"/>
                </a:srgbClr>
              </a:clrTo>
            </a:clrChange>
          </a:blip>
          <a:stretch>
            <a:fillRect/>
          </a:stretch>
        </p:blipFill>
        <p:spPr>
          <a:xfrm>
            <a:off x="9246815" y="5106430"/>
            <a:ext cx="2664378" cy="1373346"/>
          </a:xfrm>
          <a:prstGeom prst="rect">
            <a:avLst/>
          </a:prstGeom>
        </p:spPr>
      </p:pic>
      <p:pic>
        <p:nvPicPr>
          <p:cNvPr id="10" name="Picture 9" descr="Logo, company name&#10;&#10;Description automatically generated">
            <a:extLst>
              <a:ext uri="{FF2B5EF4-FFF2-40B4-BE49-F238E27FC236}">
                <a16:creationId xmlns:a16="http://schemas.microsoft.com/office/drawing/2014/main" id="{3538EBA9-E071-40A9-8C6C-ED45D9692C7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047992" y="2911302"/>
            <a:ext cx="2994578" cy="2313992"/>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B18ADC5F-9D07-4573-8A28-65F65F70E79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584309" y="5783693"/>
            <a:ext cx="3458546" cy="794457"/>
          </a:xfrm>
          <a:prstGeom prst="rect">
            <a:avLst/>
          </a:prstGeom>
        </p:spPr>
      </p:pic>
      <p:sp>
        <p:nvSpPr>
          <p:cNvPr id="16" name="TextBox 15">
            <a:extLst>
              <a:ext uri="{FF2B5EF4-FFF2-40B4-BE49-F238E27FC236}">
                <a16:creationId xmlns:a16="http://schemas.microsoft.com/office/drawing/2014/main" id="{99222420-CA0C-4C8D-8B81-493EDADF5665}"/>
              </a:ext>
            </a:extLst>
          </p:cNvPr>
          <p:cNvSpPr txBox="1"/>
          <p:nvPr/>
        </p:nvSpPr>
        <p:spPr>
          <a:xfrm>
            <a:off x="0" y="114161"/>
            <a:ext cx="4803280" cy="2554545"/>
          </a:xfrm>
          <a:prstGeom prst="rect">
            <a:avLst/>
          </a:prstGeom>
          <a:noFill/>
        </p:spPr>
        <p:txBody>
          <a:bodyPr wrap="square">
            <a:spAutoFit/>
          </a:bodyPr>
          <a:lstStyle/>
          <a:p>
            <a:pPr algn="ctr"/>
            <a:r>
              <a:rPr kumimoji="0" lang="en-US" sz="8000" b="1" i="0" u="none" strike="noStrike" kern="1200" cap="none" spc="0" normalizeH="0" baseline="0" noProof="0" dirty="0">
                <a:ln>
                  <a:noFill/>
                </a:ln>
                <a:solidFill>
                  <a:srgbClr val="0070C0"/>
                </a:solidFill>
                <a:effectLst/>
                <a:uLnTx/>
                <a:uFillTx/>
                <a:latin typeface="Arial"/>
                <a:ea typeface="+mn-ea"/>
                <a:cs typeface="+mn-cs"/>
              </a:rPr>
              <a:t>Building Maker</a:t>
            </a:r>
            <a:endParaRPr lang="en-US" sz="8000" dirty="0">
              <a:solidFill>
                <a:srgbClr val="0070C0"/>
              </a:solidFill>
            </a:endParaRPr>
          </a:p>
        </p:txBody>
      </p:sp>
    </p:spTree>
    <p:extLst>
      <p:ext uri="{BB962C8B-B14F-4D97-AF65-F5344CB8AC3E}">
        <p14:creationId xmlns:p14="http://schemas.microsoft.com/office/powerpoint/2010/main" val="163947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1683B1-3753-4760-B0B6-30F45A786A93}"/>
              </a:ext>
            </a:extLst>
          </p:cNvPr>
          <p:cNvPicPr>
            <a:picLocks noChangeAspect="1"/>
          </p:cNvPicPr>
          <p:nvPr/>
        </p:nvPicPr>
        <p:blipFill>
          <a:blip r:embed="rId3"/>
          <a:stretch>
            <a:fillRect/>
          </a:stretch>
        </p:blipFill>
        <p:spPr>
          <a:xfrm>
            <a:off x="3966528" y="4435966"/>
            <a:ext cx="3574692" cy="2272501"/>
          </a:xfrm>
          <a:prstGeom prst="rect">
            <a:avLst/>
          </a:prstGeom>
        </p:spPr>
      </p:pic>
      <p:pic>
        <p:nvPicPr>
          <p:cNvPr id="5" name="Picture 4" descr="A picture containing electronics, printer&#10;&#10;Description automatically generated">
            <a:extLst>
              <a:ext uri="{FF2B5EF4-FFF2-40B4-BE49-F238E27FC236}">
                <a16:creationId xmlns:a16="http://schemas.microsoft.com/office/drawing/2014/main" id="{C7D6D66E-3021-4B08-8D18-F457CE18BE5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3350" y="98733"/>
            <a:ext cx="6096000" cy="4572000"/>
          </a:xfrm>
          <a:prstGeom prst="rect">
            <a:avLst/>
          </a:prstGeom>
        </p:spPr>
      </p:pic>
      <p:sp>
        <p:nvSpPr>
          <p:cNvPr id="6" name="TextBox 5">
            <a:extLst>
              <a:ext uri="{FF2B5EF4-FFF2-40B4-BE49-F238E27FC236}">
                <a16:creationId xmlns:a16="http://schemas.microsoft.com/office/drawing/2014/main" id="{ABF19E4F-CD39-4A49-844E-E0229702D938}"/>
              </a:ext>
            </a:extLst>
          </p:cNvPr>
          <p:cNvSpPr txBox="1"/>
          <p:nvPr/>
        </p:nvSpPr>
        <p:spPr>
          <a:xfrm>
            <a:off x="6018258" y="641966"/>
            <a:ext cx="5338916" cy="1446550"/>
          </a:xfrm>
          <a:prstGeom prst="rect">
            <a:avLst/>
          </a:prstGeom>
          <a:noFill/>
        </p:spPr>
        <p:txBody>
          <a:bodyPr wrap="square" rtlCol="0">
            <a:spAutoFit/>
          </a:bodyPr>
          <a:lstStyle/>
          <a:p>
            <a:pPr algn="r"/>
            <a:r>
              <a:rPr lang="en-US" sz="4400" b="1" i="1" kern="1200" dirty="0">
                <a:solidFill>
                  <a:schemeClr val="tx1"/>
                </a:solidFill>
                <a:latin typeface="+mj-lt"/>
                <a:ea typeface="+mj-ea"/>
                <a:cs typeface="+mj-cs"/>
              </a:rPr>
              <a:t>The future of Buildings!</a:t>
            </a:r>
          </a:p>
        </p:txBody>
      </p:sp>
      <p:pic>
        <p:nvPicPr>
          <p:cNvPr id="3" name="Picture 2" descr="A picture containing text&#10;&#10;Description automatically generated">
            <a:extLst>
              <a:ext uri="{FF2B5EF4-FFF2-40B4-BE49-F238E27FC236}">
                <a16:creationId xmlns:a16="http://schemas.microsoft.com/office/drawing/2014/main" id="{370659D6-6766-6468-CD1A-111092CCE102}"/>
              </a:ext>
            </a:extLst>
          </p:cNvPr>
          <p:cNvPicPr>
            <a:picLocks noChangeAspect="1"/>
          </p:cNvPicPr>
          <p:nvPr/>
        </p:nvPicPr>
        <p:blipFill rotWithShape="1">
          <a:blip r:embed="rId5">
            <a:clrChange>
              <a:clrFrom>
                <a:srgbClr val="FFFFFF"/>
              </a:clrFrom>
              <a:clrTo>
                <a:srgbClr val="FFFFFF">
                  <a:alpha val="0"/>
                </a:srgbClr>
              </a:clrTo>
            </a:clrChange>
          </a:blip>
          <a:srcRect t="1766" r="-4469" b="6146"/>
          <a:stretch/>
        </p:blipFill>
        <p:spPr>
          <a:xfrm>
            <a:off x="6715720" y="2190116"/>
            <a:ext cx="5139730" cy="3691601"/>
          </a:xfrm>
          <a:prstGeom prst="rect">
            <a:avLst/>
          </a:prstGeom>
        </p:spPr>
      </p:pic>
    </p:spTree>
    <p:extLst>
      <p:ext uri="{BB962C8B-B14F-4D97-AF65-F5344CB8AC3E}">
        <p14:creationId xmlns:p14="http://schemas.microsoft.com/office/powerpoint/2010/main" val="154730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outdoor&#10;&#10;Description automatically generated">
            <a:extLst>
              <a:ext uri="{FF2B5EF4-FFF2-40B4-BE49-F238E27FC236}">
                <a16:creationId xmlns:a16="http://schemas.microsoft.com/office/drawing/2014/main" id="{C7583245-409A-4E3B-8128-4DDF0D2EC41E}"/>
              </a:ext>
            </a:extLst>
          </p:cNvPr>
          <p:cNvPicPr>
            <a:picLocks noChangeAspect="1"/>
          </p:cNvPicPr>
          <p:nvPr/>
        </p:nvPicPr>
        <p:blipFill>
          <a:blip r:embed="rId3"/>
          <a:stretch>
            <a:fillRect/>
          </a:stretch>
        </p:blipFill>
        <p:spPr>
          <a:xfrm>
            <a:off x="284676" y="345942"/>
            <a:ext cx="6811256" cy="4576313"/>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5DD23759-AC8A-4DA9-B797-D5DD5C480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613" y="3370130"/>
            <a:ext cx="4743040" cy="3008645"/>
          </a:xfrm>
          <a:prstGeom prst="rect">
            <a:avLst/>
          </a:prstGeom>
        </p:spPr>
      </p:pic>
      <p:pic>
        <p:nvPicPr>
          <p:cNvPr id="3" name="Picture 2" descr="A picture containing person, door&#10;&#10;Description automatically generated">
            <a:extLst>
              <a:ext uri="{FF2B5EF4-FFF2-40B4-BE49-F238E27FC236}">
                <a16:creationId xmlns:a16="http://schemas.microsoft.com/office/drawing/2014/main" id="{08553E92-208A-45D0-93CE-E0A1685AE034}"/>
              </a:ext>
            </a:extLst>
          </p:cNvPr>
          <p:cNvPicPr>
            <a:picLocks noChangeAspect="1"/>
          </p:cNvPicPr>
          <p:nvPr/>
        </p:nvPicPr>
        <p:blipFill>
          <a:blip r:embed="rId5"/>
          <a:stretch>
            <a:fillRect/>
          </a:stretch>
        </p:blipFill>
        <p:spPr>
          <a:xfrm>
            <a:off x="5821996" y="1911693"/>
            <a:ext cx="3837992" cy="2916874"/>
          </a:xfrm>
          <a:prstGeom prst="rect">
            <a:avLst/>
          </a:prstGeom>
        </p:spPr>
      </p:pic>
      <p:pic>
        <p:nvPicPr>
          <p:cNvPr id="7" name="Picture 6" descr="A picture containing engine&#10;&#10;Description automatically generated">
            <a:extLst>
              <a:ext uri="{FF2B5EF4-FFF2-40B4-BE49-F238E27FC236}">
                <a16:creationId xmlns:a16="http://schemas.microsoft.com/office/drawing/2014/main" id="{0806D665-8835-4808-A6F6-C98E7CA42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8473" y="3540420"/>
            <a:ext cx="4548851" cy="3030236"/>
          </a:xfrm>
          <a:prstGeom prst="rect">
            <a:avLst/>
          </a:prstGeom>
        </p:spPr>
      </p:pic>
      <p:sp>
        <p:nvSpPr>
          <p:cNvPr id="6" name="TextBox 5">
            <a:extLst>
              <a:ext uri="{FF2B5EF4-FFF2-40B4-BE49-F238E27FC236}">
                <a16:creationId xmlns:a16="http://schemas.microsoft.com/office/drawing/2014/main" id="{A24682A6-81E4-45AE-6EC0-A31B653A30B9}"/>
              </a:ext>
            </a:extLst>
          </p:cNvPr>
          <p:cNvSpPr txBox="1"/>
          <p:nvPr/>
        </p:nvSpPr>
        <p:spPr>
          <a:xfrm>
            <a:off x="7055923" y="635665"/>
            <a:ext cx="4851401" cy="923330"/>
          </a:xfrm>
          <a:prstGeom prst="rect">
            <a:avLst/>
          </a:prstGeom>
          <a:noFill/>
        </p:spPr>
        <p:txBody>
          <a:bodyPr wrap="square" rtlCol="0">
            <a:spAutoFit/>
          </a:bodyPr>
          <a:lstStyle/>
          <a:p>
            <a:pPr algn="r"/>
            <a:r>
              <a:rPr lang="en-US" sz="5400" b="1" i="1" kern="1200" dirty="0">
                <a:solidFill>
                  <a:schemeClr val="tx1"/>
                </a:solidFill>
                <a:latin typeface="+mj-lt"/>
                <a:ea typeface="+mj-ea"/>
                <a:cs typeface="+mj-cs"/>
              </a:rPr>
              <a:t>Maintenance! </a:t>
            </a:r>
          </a:p>
        </p:txBody>
      </p:sp>
      <p:pic>
        <p:nvPicPr>
          <p:cNvPr id="4" name="Picture 3">
            <a:extLst>
              <a:ext uri="{FF2B5EF4-FFF2-40B4-BE49-F238E27FC236}">
                <a16:creationId xmlns:a16="http://schemas.microsoft.com/office/drawing/2014/main" id="{195BD6BD-0D69-ABD0-14AA-3675BAED6146}"/>
              </a:ext>
            </a:extLst>
          </p:cNvPr>
          <p:cNvPicPr>
            <a:picLocks noChangeAspect="1"/>
          </p:cNvPicPr>
          <p:nvPr/>
        </p:nvPicPr>
        <p:blipFill>
          <a:blip r:embed="rId7"/>
          <a:stretch>
            <a:fillRect/>
          </a:stretch>
        </p:blipFill>
        <p:spPr>
          <a:xfrm>
            <a:off x="9961289" y="1606684"/>
            <a:ext cx="1619333" cy="1886047"/>
          </a:xfrm>
          <a:prstGeom prst="rect">
            <a:avLst/>
          </a:prstGeom>
        </p:spPr>
      </p:pic>
    </p:spTree>
    <p:extLst>
      <p:ext uri="{BB962C8B-B14F-4D97-AF65-F5344CB8AC3E}">
        <p14:creationId xmlns:p14="http://schemas.microsoft.com/office/powerpoint/2010/main" val="327655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outdoor, highway&#10;&#10;Description automatically generated">
            <a:extLst>
              <a:ext uri="{FF2B5EF4-FFF2-40B4-BE49-F238E27FC236}">
                <a16:creationId xmlns:a16="http://schemas.microsoft.com/office/drawing/2014/main" id="{AA2D1A12-6820-41D9-A8B3-A4CBB44F4FD0}"/>
              </a:ext>
            </a:extLst>
          </p:cNvPr>
          <p:cNvPicPr>
            <a:picLocks noChangeAspect="1"/>
          </p:cNvPicPr>
          <p:nvPr/>
        </p:nvPicPr>
        <p:blipFill>
          <a:blip r:embed="rId3"/>
          <a:stretch>
            <a:fillRect/>
          </a:stretch>
        </p:blipFill>
        <p:spPr>
          <a:xfrm>
            <a:off x="5219083" y="1545772"/>
            <a:ext cx="6594639" cy="4944154"/>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4EA558B3-D678-4017-B0DC-49370C6DA22E}"/>
              </a:ext>
            </a:extLst>
          </p:cNvPr>
          <p:cNvPicPr>
            <a:picLocks noChangeAspect="1"/>
          </p:cNvPicPr>
          <p:nvPr/>
        </p:nvPicPr>
        <p:blipFill>
          <a:blip r:embed="rId4"/>
          <a:stretch>
            <a:fillRect/>
          </a:stretch>
        </p:blipFill>
        <p:spPr>
          <a:xfrm>
            <a:off x="378278" y="307444"/>
            <a:ext cx="4533900" cy="2200275"/>
          </a:xfrm>
          <a:prstGeom prst="rect">
            <a:avLst/>
          </a:prstGeom>
        </p:spPr>
      </p:pic>
      <p:sp>
        <p:nvSpPr>
          <p:cNvPr id="8" name="TextBox 7">
            <a:extLst>
              <a:ext uri="{FF2B5EF4-FFF2-40B4-BE49-F238E27FC236}">
                <a16:creationId xmlns:a16="http://schemas.microsoft.com/office/drawing/2014/main" id="{A81BAB04-9776-4698-A2B8-CF64FA695808}"/>
              </a:ext>
            </a:extLst>
          </p:cNvPr>
          <p:cNvSpPr txBox="1"/>
          <p:nvPr/>
        </p:nvSpPr>
        <p:spPr>
          <a:xfrm>
            <a:off x="759278" y="2859104"/>
            <a:ext cx="3995506" cy="2982355"/>
          </a:xfrm>
          <a:prstGeom prst="rect">
            <a:avLst/>
          </a:prstGeom>
          <a:noFill/>
        </p:spPr>
        <p:txBody>
          <a:bodyPr wrap="square" rtlCol="0">
            <a:spAutoFit/>
          </a:bodyPr>
          <a:lstStyle/>
          <a:p>
            <a:pPr algn="ctr" fontAlgn="auto">
              <a:lnSpc>
                <a:spcPct val="90000"/>
              </a:lnSpc>
              <a:spcBef>
                <a:spcPct val="0"/>
              </a:spcBef>
              <a:spcAft>
                <a:spcPts val="600"/>
              </a:spcAft>
              <a:defRPr/>
            </a:pPr>
            <a:r>
              <a:rPr lang="en-US" sz="4800" b="1" i="1" dirty="0"/>
              <a:t>Public</a:t>
            </a:r>
          </a:p>
          <a:p>
            <a:pPr algn="ctr" fontAlgn="auto">
              <a:lnSpc>
                <a:spcPct val="90000"/>
              </a:lnSpc>
              <a:spcBef>
                <a:spcPct val="0"/>
              </a:spcBef>
              <a:spcAft>
                <a:spcPts val="600"/>
              </a:spcAft>
              <a:defRPr/>
            </a:pPr>
            <a:r>
              <a:rPr lang="en-US" sz="4800" b="1" i="1" dirty="0"/>
              <a:t>Private</a:t>
            </a:r>
          </a:p>
          <a:p>
            <a:pPr algn="ctr" fontAlgn="auto">
              <a:lnSpc>
                <a:spcPct val="90000"/>
              </a:lnSpc>
              <a:spcBef>
                <a:spcPct val="0"/>
              </a:spcBef>
              <a:spcAft>
                <a:spcPts val="600"/>
              </a:spcAft>
              <a:defRPr/>
            </a:pPr>
            <a:r>
              <a:rPr lang="en-US" sz="4800" b="1" i="1" dirty="0"/>
              <a:t>Partnership</a:t>
            </a:r>
          </a:p>
          <a:p>
            <a:pPr algn="ctr" fontAlgn="auto">
              <a:lnSpc>
                <a:spcPct val="90000"/>
              </a:lnSpc>
              <a:spcBef>
                <a:spcPct val="0"/>
              </a:spcBef>
              <a:spcAft>
                <a:spcPts val="600"/>
              </a:spcAft>
              <a:defRPr/>
            </a:pPr>
            <a:r>
              <a:rPr lang="en-US" sz="4800" b="1" i="1" dirty="0"/>
              <a:t>(PPP)</a:t>
            </a:r>
          </a:p>
        </p:txBody>
      </p:sp>
    </p:spTree>
    <p:extLst>
      <p:ext uri="{BB962C8B-B14F-4D97-AF65-F5344CB8AC3E}">
        <p14:creationId xmlns:p14="http://schemas.microsoft.com/office/powerpoint/2010/main" val="312572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757CE3-0CDF-428C-96CE-D04D5AB628BE}"/>
              </a:ext>
            </a:extLst>
          </p:cNvPr>
          <p:cNvSpPr txBox="1"/>
          <p:nvPr/>
        </p:nvSpPr>
        <p:spPr>
          <a:xfrm>
            <a:off x="447226" y="1805370"/>
            <a:ext cx="2489001" cy="3170099"/>
          </a:xfrm>
          <a:prstGeom prst="rect">
            <a:avLst/>
          </a:prstGeom>
          <a:noFill/>
        </p:spPr>
        <p:txBody>
          <a:bodyPr wrap="square" rtlCol="0">
            <a:spAutoFit/>
          </a:bodyPr>
          <a:lstStyle/>
          <a:p>
            <a:pPr algn="ctr" fontAlgn="auto">
              <a:lnSpc>
                <a:spcPct val="90000"/>
              </a:lnSpc>
              <a:spcBef>
                <a:spcPct val="0"/>
              </a:spcBef>
              <a:spcAft>
                <a:spcPts val="600"/>
              </a:spcAft>
              <a:defRPr/>
            </a:pPr>
            <a:r>
              <a:rPr lang="en-US" sz="4000" b="1" i="1" dirty="0"/>
              <a:t>Design</a:t>
            </a:r>
          </a:p>
          <a:p>
            <a:pPr algn="ctr" fontAlgn="auto">
              <a:lnSpc>
                <a:spcPct val="90000"/>
              </a:lnSpc>
              <a:spcBef>
                <a:spcPct val="0"/>
              </a:spcBef>
              <a:spcAft>
                <a:spcPts val="600"/>
              </a:spcAft>
              <a:defRPr/>
            </a:pPr>
            <a:r>
              <a:rPr lang="en-US" sz="4000" b="1" i="1" dirty="0"/>
              <a:t>Build</a:t>
            </a:r>
          </a:p>
          <a:p>
            <a:pPr algn="ctr" fontAlgn="auto">
              <a:lnSpc>
                <a:spcPct val="90000"/>
              </a:lnSpc>
              <a:spcBef>
                <a:spcPct val="0"/>
              </a:spcBef>
              <a:spcAft>
                <a:spcPts val="600"/>
              </a:spcAft>
              <a:defRPr/>
            </a:pPr>
            <a:r>
              <a:rPr lang="en-US" sz="4000" b="1" i="1" dirty="0"/>
              <a:t>Maintain</a:t>
            </a:r>
          </a:p>
          <a:p>
            <a:pPr algn="ctr" fontAlgn="auto">
              <a:lnSpc>
                <a:spcPct val="90000"/>
              </a:lnSpc>
              <a:spcBef>
                <a:spcPct val="0"/>
              </a:spcBef>
              <a:spcAft>
                <a:spcPts val="600"/>
              </a:spcAft>
              <a:defRPr/>
            </a:pPr>
            <a:r>
              <a:rPr lang="en-US" sz="4000" b="1" i="1" dirty="0"/>
              <a:t>+</a:t>
            </a:r>
          </a:p>
          <a:p>
            <a:pPr algn="ctr" fontAlgn="auto">
              <a:lnSpc>
                <a:spcPct val="90000"/>
              </a:lnSpc>
              <a:spcBef>
                <a:spcPct val="0"/>
              </a:spcBef>
              <a:spcAft>
                <a:spcPts val="600"/>
              </a:spcAft>
              <a:defRPr/>
            </a:pPr>
            <a:r>
              <a:rPr lang="en-US" sz="4000" b="1" i="1" dirty="0"/>
              <a:t>(DBM+)</a:t>
            </a:r>
          </a:p>
        </p:txBody>
      </p:sp>
      <p:graphicFrame>
        <p:nvGraphicFramePr>
          <p:cNvPr id="2" name="Object 1">
            <a:extLst>
              <a:ext uri="{FF2B5EF4-FFF2-40B4-BE49-F238E27FC236}">
                <a16:creationId xmlns:a16="http://schemas.microsoft.com/office/drawing/2014/main" id="{1498956B-751B-4499-B928-C6625DCE2853}"/>
              </a:ext>
            </a:extLst>
          </p:cNvPr>
          <p:cNvGraphicFramePr>
            <a:graphicFrameLocks noChangeAspect="1"/>
          </p:cNvGraphicFramePr>
          <p:nvPr>
            <p:extLst>
              <p:ext uri="{D42A27DB-BD31-4B8C-83A1-F6EECF244321}">
                <p14:modId xmlns:p14="http://schemas.microsoft.com/office/powerpoint/2010/main" val="3056296608"/>
              </p:ext>
            </p:extLst>
          </p:nvPr>
        </p:nvGraphicFramePr>
        <p:xfrm>
          <a:off x="4339033" y="226019"/>
          <a:ext cx="3433690" cy="2580206"/>
        </p:xfrm>
        <a:graphic>
          <a:graphicData uri="http://schemas.openxmlformats.org/presentationml/2006/ole">
            <mc:AlternateContent xmlns:mc="http://schemas.openxmlformats.org/markup-compatibility/2006">
              <mc:Choice xmlns:v="urn:schemas-microsoft-com:vml" Requires="v">
                <p:oleObj spid="_x0000_s1059" name="Bitmap Image" r:id="rId4" imgW="5518080" imgH="4146480" progId="Paint.Picture">
                  <p:embed/>
                </p:oleObj>
              </mc:Choice>
              <mc:Fallback>
                <p:oleObj name="Bitmap Image" r:id="rId4" imgW="5518080" imgH="4146480" progId="Paint.Picture">
                  <p:embed/>
                  <p:pic>
                    <p:nvPicPr>
                      <p:cNvPr id="0" name=""/>
                      <p:cNvPicPr/>
                      <p:nvPr/>
                    </p:nvPicPr>
                    <p:blipFill>
                      <a:blip r:embed="rId5"/>
                      <a:stretch>
                        <a:fillRect/>
                      </a:stretch>
                    </p:blipFill>
                    <p:spPr>
                      <a:xfrm>
                        <a:off x="4339033" y="226019"/>
                        <a:ext cx="3433690" cy="2580206"/>
                      </a:xfrm>
                      <a:prstGeom prst="rect">
                        <a:avLst/>
                      </a:prstGeom>
                    </p:spPr>
                  </p:pic>
                </p:oleObj>
              </mc:Fallback>
            </mc:AlternateContent>
          </a:graphicData>
        </a:graphic>
      </p:graphicFrame>
      <p:pic>
        <p:nvPicPr>
          <p:cNvPr id="6" name="Picture 5" descr="Diagram, schematic&#10;&#10;Description automatically generated">
            <a:extLst>
              <a:ext uri="{FF2B5EF4-FFF2-40B4-BE49-F238E27FC236}">
                <a16:creationId xmlns:a16="http://schemas.microsoft.com/office/drawing/2014/main" id="{789FECC7-63D7-403C-880D-94B5340D814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371392" y="1200024"/>
            <a:ext cx="4480110" cy="5368728"/>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7B447609-C901-45E8-A3DF-29D4B9829C7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250007" y="1221175"/>
            <a:ext cx="4318994" cy="3170099"/>
          </a:xfrm>
          <a:prstGeom prst="rect">
            <a:avLst/>
          </a:prstGeom>
        </p:spPr>
      </p:pic>
    </p:spTree>
    <p:extLst>
      <p:ext uri="{BB962C8B-B14F-4D97-AF65-F5344CB8AC3E}">
        <p14:creationId xmlns:p14="http://schemas.microsoft.com/office/powerpoint/2010/main" val="213193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1399592" y="2175566"/>
            <a:ext cx="9715653" cy="2506867"/>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9600" b="1" dirty="0"/>
              <a:t>RELATIONSHIP!</a:t>
            </a:r>
          </a:p>
        </p:txBody>
      </p:sp>
      <p:sp>
        <p:nvSpPr>
          <p:cNvPr id="2" name="TextBox 1">
            <a:extLst>
              <a:ext uri="{FF2B5EF4-FFF2-40B4-BE49-F238E27FC236}">
                <a16:creationId xmlns:a16="http://schemas.microsoft.com/office/drawing/2014/main" id="{D1FE97B6-31F2-4880-B537-14BEF6EF3881}"/>
              </a:ext>
            </a:extLst>
          </p:cNvPr>
          <p:cNvSpPr txBox="1"/>
          <p:nvPr/>
        </p:nvSpPr>
        <p:spPr>
          <a:xfrm>
            <a:off x="562109" y="681031"/>
            <a:ext cx="7512216" cy="757130"/>
          </a:xfrm>
          <a:prstGeom prst="rect">
            <a:avLst/>
          </a:prstGeom>
          <a:noFill/>
        </p:spPr>
        <p:txBody>
          <a:bodyPr wrap="square" rtlCol="0">
            <a:spAutoFit/>
          </a:bodyPr>
          <a:lstStyle/>
          <a:p>
            <a:pPr fontAlgn="auto">
              <a:lnSpc>
                <a:spcPct val="90000"/>
              </a:lnSpc>
              <a:spcBef>
                <a:spcPct val="0"/>
              </a:spcBef>
              <a:spcAft>
                <a:spcPts val="600"/>
              </a:spcAft>
              <a:defRPr/>
            </a:pPr>
            <a:r>
              <a:rPr lang="en-US" sz="4800" b="1" i="1" dirty="0"/>
              <a:t>Success with DBM+ =</a:t>
            </a:r>
          </a:p>
        </p:txBody>
      </p:sp>
    </p:spTree>
    <p:extLst>
      <p:ext uri="{BB962C8B-B14F-4D97-AF65-F5344CB8AC3E}">
        <p14:creationId xmlns:p14="http://schemas.microsoft.com/office/powerpoint/2010/main" val="188282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E97B6-31F2-4880-B537-14BEF6EF3881}"/>
              </a:ext>
            </a:extLst>
          </p:cNvPr>
          <p:cNvSpPr txBox="1"/>
          <p:nvPr/>
        </p:nvSpPr>
        <p:spPr>
          <a:xfrm>
            <a:off x="562109" y="681031"/>
            <a:ext cx="7512216" cy="757130"/>
          </a:xfrm>
          <a:prstGeom prst="rect">
            <a:avLst/>
          </a:prstGeom>
          <a:noFill/>
        </p:spPr>
        <p:txBody>
          <a:bodyPr wrap="square" rtlCol="0">
            <a:spAutoFit/>
          </a:bodyPr>
          <a:lstStyle/>
          <a:p>
            <a:pPr fontAlgn="auto">
              <a:lnSpc>
                <a:spcPct val="90000"/>
              </a:lnSpc>
              <a:spcBef>
                <a:spcPct val="0"/>
              </a:spcBef>
              <a:spcAft>
                <a:spcPts val="600"/>
              </a:spcAft>
              <a:defRPr/>
            </a:pPr>
            <a:r>
              <a:rPr lang="en-US" sz="4800" b="1" i="1" dirty="0"/>
              <a:t>Why is the + Important?</a:t>
            </a:r>
          </a:p>
        </p:txBody>
      </p:sp>
      <p:pic>
        <p:nvPicPr>
          <p:cNvPr id="4" name="Picture 3" descr="A picture containing text, display, electronics, screenshot&#10;&#10;Description automatically generated">
            <a:extLst>
              <a:ext uri="{FF2B5EF4-FFF2-40B4-BE49-F238E27FC236}">
                <a16:creationId xmlns:a16="http://schemas.microsoft.com/office/drawing/2014/main" id="{C30B3862-EB56-43C2-BF33-C4B60B4A6D40}"/>
              </a:ext>
            </a:extLst>
          </p:cNvPr>
          <p:cNvPicPr>
            <a:picLocks noChangeAspect="1"/>
          </p:cNvPicPr>
          <p:nvPr/>
        </p:nvPicPr>
        <p:blipFill>
          <a:blip r:embed="rId3"/>
          <a:stretch>
            <a:fillRect/>
          </a:stretch>
        </p:blipFill>
        <p:spPr>
          <a:xfrm>
            <a:off x="5984033" y="1781250"/>
            <a:ext cx="5916111" cy="4732763"/>
          </a:xfrm>
          <a:prstGeom prst="rect">
            <a:avLst/>
          </a:prstGeom>
        </p:spPr>
      </p:pic>
      <p:sp>
        <p:nvSpPr>
          <p:cNvPr id="6" name="TextBox 5">
            <a:extLst>
              <a:ext uri="{FF2B5EF4-FFF2-40B4-BE49-F238E27FC236}">
                <a16:creationId xmlns:a16="http://schemas.microsoft.com/office/drawing/2014/main" id="{028F3E61-6815-44AD-BB20-9A1AE70C2927}"/>
              </a:ext>
            </a:extLst>
          </p:cNvPr>
          <p:cNvSpPr txBox="1"/>
          <p:nvPr/>
        </p:nvSpPr>
        <p:spPr>
          <a:xfrm>
            <a:off x="291856" y="1131601"/>
            <a:ext cx="5400791" cy="5037283"/>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6600" b="1" dirty="0"/>
              <a:t>Short Pencil is better than a long memory!</a:t>
            </a:r>
          </a:p>
        </p:txBody>
      </p:sp>
    </p:spTree>
    <p:extLst>
      <p:ext uri="{BB962C8B-B14F-4D97-AF65-F5344CB8AC3E}">
        <p14:creationId xmlns:p14="http://schemas.microsoft.com/office/powerpoint/2010/main" val="247384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6352341" y="2151370"/>
            <a:ext cx="5338916" cy="872197"/>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6000" b="1" kern="1200" dirty="0">
                <a:solidFill>
                  <a:schemeClr val="tx1"/>
                </a:solidFill>
                <a:latin typeface="+mj-lt"/>
                <a:ea typeface="+mj-ea"/>
                <a:cs typeface="+mj-cs"/>
              </a:rPr>
              <a:t>Built to Last!</a:t>
            </a:r>
          </a:p>
        </p:txBody>
      </p:sp>
      <p:sp>
        <p:nvSpPr>
          <p:cNvPr id="4" name="TextBox 3">
            <a:extLst>
              <a:ext uri="{FF2B5EF4-FFF2-40B4-BE49-F238E27FC236}">
                <a16:creationId xmlns:a16="http://schemas.microsoft.com/office/drawing/2014/main" id="{475B32A8-CF38-478B-9D3C-D5E54A0F9AA1}"/>
              </a:ext>
            </a:extLst>
          </p:cNvPr>
          <p:cNvSpPr txBox="1"/>
          <p:nvPr/>
        </p:nvSpPr>
        <p:spPr>
          <a:xfrm>
            <a:off x="1645354" y="3119834"/>
            <a:ext cx="10045903" cy="956172"/>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6000" b="1" dirty="0">
                <a:latin typeface="+mj-lt"/>
                <a:ea typeface="+mj-ea"/>
                <a:cs typeface="+mj-cs"/>
              </a:rPr>
              <a:t>Properly Maintained!</a:t>
            </a:r>
          </a:p>
        </p:txBody>
      </p:sp>
      <p:sp>
        <p:nvSpPr>
          <p:cNvPr id="6" name="TextBox 5">
            <a:extLst>
              <a:ext uri="{FF2B5EF4-FFF2-40B4-BE49-F238E27FC236}">
                <a16:creationId xmlns:a16="http://schemas.microsoft.com/office/drawing/2014/main" id="{98CD955F-FC3C-4190-98CB-89601A9DFB42}"/>
              </a:ext>
            </a:extLst>
          </p:cNvPr>
          <p:cNvSpPr txBox="1"/>
          <p:nvPr/>
        </p:nvSpPr>
        <p:spPr>
          <a:xfrm>
            <a:off x="74645" y="4172273"/>
            <a:ext cx="11616612" cy="872197"/>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6000" b="1" dirty="0">
                <a:latin typeface="+mj-lt"/>
                <a:ea typeface="+mj-ea"/>
                <a:cs typeface="+mj-cs"/>
              </a:rPr>
              <a:t>Better Living and Better World!</a:t>
            </a:r>
            <a:endParaRPr lang="en-US" sz="6000" b="1" kern="1200" dirty="0">
              <a:solidFill>
                <a:schemeClr val="tx1"/>
              </a:solidFill>
              <a:latin typeface="+mj-lt"/>
              <a:ea typeface="+mj-ea"/>
              <a:cs typeface="+mj-cs"/>
            </a:endParaRPr>
          </a:p>
        </p:txBody>
      </p:sp>
      <p:sp>
        <p:nvSpPr>
          <p:cNvPr id="7" name="TextBox 6">
            <a:extLst>
              <a:ext uri="{FF2B5EF4-FFF2-40B4-BE49-F238E27FC236}">
                <a16:creationId xmlns:a16="http://schemas.microsoft.com/office/drawing/2014/main" id="{B8FDE49E-F5F1-467D-8EFD-D1FFF286C10C}"/>
              </a:ext>
            </a:extLst>
          </p:cNvPr>
          <p:cNvSpPr txBox="1"/>
          <p:nvPr/>
        </p:nvSpPr>
        <p:spPr>
          <a:xfrm>
            <a:off x="500743" y="292322"/>
            <a:ext cx="4803280" cy="2554545"/>
          </a:xfrm>
          <a:prstGeom prst="rect">
            <a:avLst/>
          </a:prstGeom>
          <a:noFill/>
        </p:spPr>
        <p:txBody>
          <a:bodyPr wrap="square">
            <a:spAutoFit/>
          </a:bodyPr>
          <a:lstStyle/>
          <a:p>
            <a:pPr algn="ctr"/>
            <a:r>
              <a:rPr kumimoji="0" lang="en-US" sz="8000" b="1" i="0" u="none" strike="noStrike" kern="1200" cap="none" spc="0" normalizeH="0" baseline="0" noProof="0" dirty="0">
                <a:ln>
                  <a:noFill/>
                </a:ln>
                <a:solidFill>
                  <a:srgbClr val="0070C0"/>
                </a:solidFill>
                <a:effectLst/>
                <a:uLnTx/>
                <a:uFillTx/>
                <a:latin typeface="Arial"/>
                <a:ea typeface="+mn-ea"/>
                <a:cs typeface="+mn-cs"/>
              </a:rPr>
              <a:t>Building Maker</a:t>
            </a:r>
            <a:endParaRPr lang="en-US" sz="8000" dirty="0">
              <a:solidFill>
                <a:srgbClr val="0070C0"/>
              </a:solidFill>
            </a:endParaRPr>
          </a:p>
        </p:txBody>
      </p:sp>
    </p:spTree>
    <p:extLst>
      <p:ext uri="{BB962C8B-B14F-4D97-AF65-F5344CB8AC3E}">
        <p14:creationId xmlns:p14="http://schemas.microsoft.com/office/powerpoint/2010/main" val="207177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indoor, building, floor&#10;&#10;Description automatically generated">
            <a:extLst>
              <a:ext uri="{FF2B5EF4-FFF2-40B4-BE49-F238E27FC236}">
                <a16:creationId xmlns:a16="http://schemas.microsoft.com/office/drawing/2014/main" id="{A139DFE8-6A5F-404B-962D-347FCFCB76E8}"/>
              </a:ext>
            </a:extLst>
          </p:cNvPr>
          <p:cNvPicPr>
            <a:picLocks noChangeAspect="1"/>
          </p:cNvPicPr>
          <p:nvPr/>
        </p:nvPicPr>
        <p:blipFill rotWithShape="1">
          <a:blip r:embed="rId3">
            <a:extLst>
              <a:ext uri="{28A0092B-C50C-407E-A947-70E740481C1C}">
                <a14:useLocalDpi xmlns:a14="http://schemas.microsoft.com/office/drawing/2010/main" val="0"/>
              </a:ext>
            </a:extLst>
          </a:blip>
          <a:srcRect l="1251" r="4986"/>
          <a:stretch/>
        </p:blipFill>
        <p:spPr>
          <a:xfrm>
            <a:off x="4067175" y="95250"/>
            <a:ext cx="8020050" cy="6667500"/>
          </a:xfrm>
          <a:prstGeom prst="rect">
            <a:avLst/>
          </a:prstGeom>
        </p:spPr>
      </p:pic>
      <p:sp>
        <p:nvSpPr>
          <p:cNvPr id="5" name="TextBox 4">
            <a:extLst>
              <a:ext uri="{FF2B5EF4-FFF2-40B4-BE49-F238E27FC236}">
                <a16:creationId xmlns:a16="http://schemas.microsoft.com/office/drawing/2014/main" id="{979E7A30-E128-4996-831C-8C647D05EC3E}"/>
              </a:ext>
            </a:extLst>
          </p:cNvPr>
          <p:cNvSpPr txBox="1"/>
          <p:nvPr/>
        </p:nvSpPr>
        <p:spPr>
          <a:xfrm>
            <a:off x="244986" y="247118"/>
            <a:ext cx="3822189" cy="5618418"/>
          </a:xfrm>
          <a:prstGeom prst="rect">
            <a:avLst/>
          </a:prstGeom>
        </p:spPr>
        <p:txBody>
          <a:bodyPr vert="horz" lIns="91440" tIns="45720" rIns="91440" bIns="45720" rtlCol="0">
            <a:noAutofit/>
          </a:bodyPr>
          <a:lstStyle/>
          <a:p>
            <a:pPr marR="0" lvl="0" fontAlgn="auto">
              <a:lnSpc>
                <a:spcPct val="90000"/>
              </a:lnSpc>
              <a:spcBef>
                <a:spcPts val="0"/>
              </a:spcBef>
              <a:spcAft>
                <a:spcPts val="600"/>
              </a:spcAft>
              <a:buClrTx/>
              <a:buSzTx/>
              <a:tabLst/>
              <a:defRPr/>
            </a:pPr>
            <a:r>
              <a:rPr kumimoji="0" lang="en-US" sz="2400" b="1" i="1" u="none" strike="noStrike" cap="none" spc="0" normalizeH="0" baseline="0" noProof="0" dirty="0">
                <a:ln>
                  <a:noFill/>
                </a:ln>
                <a:effectLst/>
                <a:uLnTx/>
                <a:uFillTx/>
              </a:rPr>
              <a:t>The Fatal Funnel:</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i="1" u="none" strike="noStrike" cap="none" spc="0" normalizeH="0" baseline="0" noProof="0" dirty="0">
                <a:ln>
                  <a:noFill/>
                </a:ln>
                <a:effectLst/>
                <a:uLnTx/>
                <a:uFillTx/>
              </a:rPr>
              <a:t>Non-revenue generating space</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400" i="1" dirty="0"/>
              <a:t>Reduction in Maintenance Funds</a:t>
            </a:r>
            <a:endParaRPr kumimoji="0" lang="en-US" sz="2400" i="1"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i="1" u="none" strike="noStrike" cap="none" spc="0" normalizeH="0" baseline="0" noProof="0" dirty="0">
                <a:ln>
                  <a:noFill/>
                </a:ln>
                <a:effectLst/>
                <a:uLnTx/>
                <a:uFillTx/>
              </a:rPr>
              <a:t>Inefficient building and systems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i="1" u="none" strike="noStrike" cap="none" spc="0" normalizeH="0" baseline="0" noProof="0" dirty="0">
                <a:ln>
                  <a:noFill/>
                </a:ln>
                <a:effectLst/>
                <a:uLnTx/>
                <a:uFillTx/>
              </a:rPr>
              <a:t>Mold and sick building syndrome</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i="1" u="none" strike="noStrike" cap="none" spc="0" normalizeH="0" baseline="0" noProof="0" dirty="0">
                <a:ln>
                  <a:noFill/>
                </a:ln>
                <a:effectLst/>
                <a:uLnTx/>
                <a:uFillTx/>
              </a:rPr>
              <a:t>Expensive emergency repairs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i="1" u="none" strike="noStrike" cap="none" spc="0" normalizeH="0" baseline="0" noProof="0" dirty="0">
                <a:ln>
                  <a:noFill/>
                </a:ln>
                <a:effectLst/>
                <a:uLnTx/>
                <a:uFillTx/>
              </a:rPr>
              <a:t>Devaluation of the property</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400" b="0" i="1" u="none" strike="noStrike" cap="none" spc="0" normalizeH="0" baseline="0" noProof="0" dirty="0">
              <a:ln>
                <a:noFill/>
              </a:ln>
              <a:effectLst/>
              <a:uLnTx/>
              <a:uFillTx/>
            </a:endParaRPr>
          </a:p>
        </p:txBody>
      </p:sp>
    </p:spTree>
    <p:extLst>
      <p:ext uri="{BB962C8B-B14F-4D97-AF65-F5344CB8AC3E}">
        <p14:creationId xmlns:p14="http://schemas.microsoft.com/office/powerpoint/2010/main" val="13272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E97B6-31F2-4880-B537-14BEF6EF3881}"/>
              </a:ext>
            </a:extLst>
          </p:cNvPr>
          <p:cNvSpPr txBox="1"/>
          <p:nvPr/>
        </p:nvSpPr>
        <p:spPr>
          <a:xfrm>
            <a:off x="503283" y="704820"/>
            <a:ext cx="5338916" cy="769441"/>
          </a:xfrm>
          <a:prstGeom prst="rect">
            <a:avLst/>
          </a:prstGeom>
          <a:noFill/>
        </p:spPr>
        <p:txBody>
          <a:bodyPr wrap="square" rtlCol="0">
            <a:spAutoFit/>
          </a:bodyPr>
          <a:lstStyle/>
          <a:p>
            <a:r>
              <a:rPr lang="en-US" sz="4400" b="1" i="1" kern="1200" dirty="0">
                <a:solidFill>
                  <a:schemeClr val="tx1"/>
                </a:solidFill>
                <a:latin typeface="+mj-lt"/>
                <a:ea typeface="+mj-ea"/>
                <a:cs typeface="+mj-cs"/>
              </a:rPr>
              <a:t>Call to Action:</a:t>
            </a:r>
          </a:p>
        </p:txBody>
      </p:sp>
      <p:pic>
        <p:nvPicPr>
          <p:cNvPr id="7" name="Picture 6" descr="Chart, bar chart&#10;&#10;Description automatically generated">
            <a:extLst>
              <a:ext uri="{FF2B5EF4-FFF2-40B4-BE49-F238E27FC236}">
                <a16:creationId xmlns:a16="http://schemas.microsoft.com/office/drawing/2014/main" id="{DBF70687-42D7-42BE-8AE3-3D37861C549C}"/>
              </a:ext>
            </a:extLst>
          </p:cNvPr>
          <p:cNvPicPr>
            <a:picLocks noChangeAspect="1"/>
          </p:cNvPicPr>
          <p:nvPr/>
        </p:nvPicPr>
        <p:blipFill rotWithShape="1">
          <a:blip r:embed="rId3">
            <a:clrChange>
              <a:clrFrom>
                <a:srgbClr val="FFFFFF"/>
              </a:clrFrom>
              <a:clrTo>
                <a:srgbClr val="FFFFFF">
                  <a:alpha val="0"/>
                </a:srgbClr>
              </a:clrTo>
            </a:clrChange>
          </a:blip>
          <a:srcRect l="111" t="-790" r="-111" b="19043"/>
          <a:stretch/>
        </p:blipFill>
        <p:spPr>
          <a:xfrm>
            <a:off x="2295330" y="912258"/>
            <a:ext cx="9032033" cy="5172292"/>
          </a:xfrm>
          <a:prstGeom prst="rect">
            <a:avLst/>
          </a:prstGeom>
        </p:spPr>
      </p:pic>
      <p:sp>
        <p:nvSpPr>
          <p:cNvPr id="8" name="TextBox 7">
            <a:extLst>
              <a:ext uri="{FF2B5EF4-FFF2-40B4-BE49-F238E27FC236}">
                <a16:creationId xmlns:a16="http://schemas.microsoft.com/office/drawing/2014/main" id="{EE726868-46A3-4378-9025-4AF4CE099B05}"/>
              </a:ext>
            </a:extLst>
          </p:cNvPr>
          <p:cNvSpPr txBox="1"/>
          <p:nvPr/>
        </p:nvSpPr>
        <p:spPr>
          <a:xfrm>
            <a:off x="1871773" y="2166937"/>
            <a:ext cx="4224227" cy="769441"/>
          </a:xfrm>
          <a:prstGeom prst="rect">
            <a:avLst/>
          </a:prstGeom>
          <a:noFill/>
        </p:spPr>
        <p:txBody>
          <a:bodyPr wrap="square" rtlCol="0">
            <a:spAutoFit/>
          </a:bodyPr>
          <a:lstStyle/>
          <a:p>
            <a:r>
              <a:rPr lang="en-US" sz="4400" b="1" i="1" kern="1200" dirty="0">
                <a:solidFill>
                  <a:schemeClr val="tx2">
                    <a:lumMod val="50000"/>
                    <a:lumOff val="50000"/>
                  </a:schemeClr>
                </a:solidFill>
                <a:highlight>
                  <a:srgbClr val="FFFF00"/>
                </a:highlight>
                <a:latin typeface="+mj-lt"/>
                <a:ea typeface="+mj-ea"/>
                <a:cs typeface="+mj-cs"/>
              </a:rPr>
              <a:t>Early Adopters</a:t>
            </a:r>
          </a:p>
        </p:txBody>
      </p:sp>
      <p:cxnSp>
        <p:nvCxnSpPr>
          <p:cNvPr id="10" name="Straight Connector 9">
            <a:extLst>
              <a:ext uri="{FF2B5EF4-FFF2-40B4-BE49-F238E27FC236}">
                <a16:creationId xmlns:a16="http://schemas.microsoft.com/office/drawing/2014/main" id="{890E9C15-0650-4CF0-9C27-5AB273E29CD4}"/>
              </a:ext>
            </a:extLst>
          </p:cNvPr>
          <p:cNvCxnSpPr>
            <a:cxnSpLocks/>
          </p:cNvCxnSpPr>
          <p:nvPr/>
        </p:nvCxnSpPr>
        <p:spPr>
          <a:xfrm>
            <a:off x="3172741" y="3498404"/>
            <a:ext cx="1669847"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D26F615-856F-4D92-A9BF-C9B68312C9C6}"/>
              </a:ext>
            </a:extLst>
          </p:cNvPr>
          <p:cNvCxnSpPr>
            <a:cxnSpLocks/>
          </p:cNvCxnSpPr>
          <p:nvPr/>
        </p:nvCxnSpPr>
        <p:spPr>
          <a:xfrm>
            <a:off x="5352994" y="1775351"/>
            <a:ext cx="1669847"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1778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1932317" y="1778311"/>
            <a:ext cx="9315307" cy="4398658"/>
          </a:xfrm>
          <a:prstGeom prst="rect">
            <a:avLst/>
          </a:prstGeom>
        </p:spPr>
        <p:txBody>
          <a:bodyPr vert="horz" lIns="91440" tIns="45720" rIns="91440" bIns="45720" rtlCol="0" anchor="ctr">
            <a:noAutofit/>
          </a:bodyPr>
          <a:lstStyle/>
          <a:p>
            <a:pPr algn="r" fontAlgn="auto">
              <a:lnSpc>
                <a:spcPct val="90000"/>
              </a:lnSpc>
              <a:spcBef>
                <a:spcPct val="0"/>
              </a:spcBef>
              <a:spcAft>
                <a:spcPts val="600"/>
              </a:spcAft>
              <a:defRPr/>
            </a:pPr>
            <a:r>
              <a:rPr lang="en-US" sz="6000" b="1" dirty="0"/>
              <a:t>Keeping the Outside Out</a:t>
            </a:r>
          </a:p>
          <a:p>
            <a:pPr algn="r" fontAlgn="auto">
              <a:lnSpc>
                <a:spcPct val="90000"/>
              </a:lnSpc>
              <a:spcBef>
                <a:spcPct val="0"/>
              </a:spcBef>
              <a:spcAft>
                <a:spcPts val="600"/>
              </a:spcAft>
              <a:defRPr/>
            </a:pPr>
            <a:r>
              <a:rPr lang="en-US" sz="6000" b="1" dirty="0"/>
              <a:t> and the Inside In!</a:t>
            </a:r>
          </a:p>
        </p:txBody>
      </p:sp>
      <p:sp>
        <p:nvSpPr>
          <p:cNvPr id="2" name="TextBox 1">
            <a:extLst>
              <a:ext uri="{FF2B5EF4-FFF2-40B4-BE49-F238E27FC236}">
                <a16:creationId xmlns:a16="http://schemas.microsoft.com/office/drawing/2014/main" id="{D1FE97B6-31F2-4880-B537-14BEF6EF3881}"/>
              </a:ext>
            </a:extLst>
          </p:cNvPr>
          <p:cNvSpPr txBox="1"/>
          <p:nvPr/>
        </p:nvSpPr>
        <p:spPr>
          <a:xfrm>
            <a:off x="570736" y="681031"/>
            <a:ext cx="5338916" cy="1311128"/>
          </a:xfrm>
          <a:prstGeom prst="rect">
            <a:avLst/>
          </a:prstGeom>
          <a:noFill/>
        </p:spPr>
        <p:txBody>
          <a:bodyPr wrap="square" rtlCol="0">
            <a:spAutoFit/>
          </a:bodyPr>
          <a:lstStyle/>
          <a:p>
            <a:pPr fontAlgn="auto">
              <a:lnSpc>
                <a:spcPct val="90000"/>
              </a:lnSpc>
              <a:spcBef>
                <a:spcPct val="0"/>
              </a:spcBef>
              <a:spcAft>
                <a:spcPts val="600"/>
              </a:spcAft>
              <a:defRPr/>
            </a:pPr>
            <a:r>
              <a:rPr lang="en-US" sz="4400" b="1" i="1" dirty="0"/>
              <a:t>Purpose of Buildings:</a:t>
            </a:r>
          </a:p>
        </p:txBody>
      </p:sp>
    </p:spTree>
    <p:extLst>
      <p:ext uri="{BB962C8B-B14F-4D97-AF65-F5344CB8AC3E}">
        <p14:creationId xmlns:p14="http://schemas.microsoft.com/office/powerpoint/2010/main" val="24474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342CA5-DE32-43B6-8B01-9C54406E7B51}"/>
              </a:ext>
            </a:extLst>
          </p:cNvPr>
          <p:cNvPicPr>
            <a:picLocks noChangeAspect="1"/>
          </p:cNvPicPr>
          <p:nvPr/>
        </p:nvPicPr>
        <p:blipFill rotWithShape="1">
          <a:blip r:embed="rId3"/>
          <a:srcRect t="952" b="13599"/>
          <a:stretch/>
        </p:blipFill>
        <p:spPr>
          <a:xfrm>
            <a:off x="3867150" y="104775"/>
            <a:ext cx="8197032" cy="6667500"/>
          </a:xfrm>
          <a:prstGeom prst="rect">
            <a:avLst/>
          </a:prstGeom>
        </p:spPr>
      </p:pic>
      <p:sp>
        <p:nvSpPr>
          <p:cNvPr id="10" name="Rectangle 9">
            <a:extLst>
              <a:ext uri="{FF2B5EF4-FFF2-40B4-BE49-F238E27FC236}">
                <a16:creationId xmlns:a16="http://schemas.microsoft.com/office/drawing/2014/main" id="{DAC47098-0272-4DFA-A88C-1E0045F95231}"/>
              </a:ext>
            </a:extLst>
          </p:cNvPr>
          <p:cNvSpPr/>
          <p:nvPr/>
        </p:nvSpPr>
        <p:spPr>
          <a:xfrm>
            <a:off x="0" y="2112898"/>
            <a:ext cx="3653607" cy="3170099"/>
          </a:xfrm>
          <a:prstGeom prst="rect">
            <a:avLst/>
          </a:prstGeom>
          <a:noFill/>
        </p:spPr>
        <p:txBody>
          <a:bodyPr wrap="square" lIns="91440" tIns="45720" rIns="91440" bIns="45720">
            <a:spAutoFit/>
          </a:bodyPr>
          <a:lstStyle/>
          <a:p>
            <a:pPr algn="ctr"/>
            <a:r>
              <a:rPr lang="en-US" sz="4000" b="1" i="1" dirty="0">
                <a:ln w="9525">
                  <a:solidFill>
                    <a:schemeClr val="bg1"/>
                  </a:solidFill>
                  <a:prstDash val="solid"/>
                </a:ln>
              </a:rPr>
              <a:t>This should have  never happened or happen again!</a:t>
            </a:r>
          </a:p>
          <a:p>
            <a:pPr algn="ctr"/>
            <a:endParaRPr lang="en-US" sz="4000" b="1" i="1" dirty="0">
              <a:ln w="9525">
                <a:solidFill>
                  <a:schemeClr val="bg1"/>
                </a:solidFill>
                <a:prstDash val="solid"/>
              </a:ln>
            </a:endParaRPr>
          </a:p>
        </p:txBody>
      </p:sp>
    </p:spTree>
    <p:extLst>
      <p:ext uri="{BB962C8B-B14F-4D97-AF65-F5344CB8AC3E}">
        <p14:creationId xmlns:p14="http://schemas.microsoft.com/office/powerpoint/2010/main" val="326959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1257106" y="1821197"/>
            <a:ext cx="10328503" cy="1988803"/>
          </a:xfrm>
          <a:prstGeom prst="rect">
            <a:avLst/>
          </a:prstGeom>
        </p:spPr>
        <p:txBody>
          <a:bodyPr vert="horz" lIns="91440" tIns="45720" rIns="91440" bIns="45720" rtlCol="0" anchor="ctr">
            <a:noAutofit/>
          </a:bodyPr>
          <a:lstStyle/>
          <a:p>
            <a:pPr algn="ctr" fontAlgn="auto">
              <a:lnSpc>
                <a:spcPct val="90000"/>
              </a:lnSpc>
              <a:spcBef>
                <a:spcPct val="0"/>
              </a:spcBef>
              <a:spcAft>
                <a:spcPts val="600"/>
              </a:spcAft>
              <a:defRPr/>
            </a:pPr>
            <a:r>
              <a:rPr lang="en-US" sz="6000" b="1" kern="1200" dirty="0">
                <a:solidFill>
                  <a:schemeClr val="tx1"/>
                </a:solidFill>
                <a:latin typeface="+mj-lt"/>
                <a:ea typeface="+mj-ea"/>
                <a:cs typeface="+mj-cs"/>
              </a:rPr>
              <a:t>The batteries have tape on the contacts.</a:t>
            </a:r>
          </a:p>
        </p:txBody>
      </p:sp>
      <p:sp>
        <p:nvSpPr>
          <p:cNvPr id="2" name="TextBox 1">
            <a:extLst>
              <a:ext uri="{FF2B5EF4-FFF2-40B4-BE49-F238E27FC236}">
                <a16:creationId xmlns:a16="http://schemas.microsoft.com/office/drawing/2014/main" id="{D1FE97B6-31F2-4880-B537-14BEF6EF3881}"/>
              </a:ext>
            </a:extLst>
          </p:cNvPr>
          <p:cNvSpPr txBox="1"/>
          <p:nvPr/>
        </p:nvSpPr>
        <p:spPr>
          <a:xfrm>
            <a:off x="503283" y="704820"/>
            <a:ext cx="5338916" cy="769441"/>
          </a:xfrm>
          <a:prstGeom prst="rect">
            <a:avLst/>
          </a:prstGeom>
          <a:noFill/>
        </p:spPr>
        <p:txBody>
          <a:bodyPr wrap="square" rtlCol="0">
            <a:spAutoFit/>
          </a:bodyPr>
          <a:lstStyle/>
          <a:p>
            <a:r>
              <a:rPr lang="en-US" sz="4400" b="1" i="1" kern="1200" dirty="0">
                <a:solidFill>
                  <a:schemeClr val="tx1"/>
                </a:solidFill>
                <a:latin typeface="+mj-lt"/>
                <a:ea typeface="+mj-ea"/>
                <a:cs typeface="+mj-cs"/>
              </a:rPr>
              <a:t>Flashlight Fix:</a:t>
            </a:r>
          </a:p>
        </p:txBody>
      </p:sp>
      <p:sp>
        <p:nvSpPr>
          <p:cNvPr id="4" name="TextBox 3">
            <a:extLst>
              <a:ext uri="{FF2B5EF4-FFF2-40B4-BE49-F238E27FC236}">
                <a16:creationId xmlns:a16="http://schemas.microsoft.com/office/drawing/2014/main" id="{47632E3C-0F49-4702-9D9A-9DAC4B11E025}"/>
              </a:ext>
            </a:extLst>
          </p:cNvPr>
          <p:cNvSpPr txBox="1"/>
          <p:nvPr/>
        </p:nvSpPr>
        <p:spPr>
          <a:xfrm>
            <a:off x="1257104" y="3718757"/>
            <a:ext cx="10328503" cy="1533555"/>
          </a:xfrm>
          <a:prstGeom prst="rect">
            <a:avLst/>
          </a:prstGeom>
        </p:spPr>
        <p:txBody>
          <a:bodyPr vert="horz" lIns="91440" tIns="45720" rIns="91440" bIns="45720" rtlCol="0" anchor="ctr">
            <a:noAutofit/>
          </a:bodyPr>
          <a:lstStyle/>
          <a:p>
            <a:pPr algn="ctr" fontAlgn="auto">
              <a:lnSpc>
                <a:spcPct val="90000"/>
              </a:lnSpc>
              <a:spcBef>
                <a:spcPct val="0"/>
              </a:spcBef>
              <a:spcAft>
                <a:spcPts val="600"/>
              </a:spcAft>
              <a:defRPr/>
            </a:pPr>
            <a:r>
              <a:rPr lang="en-US" sz="6000" b="1" kern="1200" dirty="0">
                <a:solidFill>
                  <a:schemeClr val="tx1"/>
                </a:solidFill>
                <a:latin typeface="+mj-lt"/>
                <a:ea typeface="+mj-ea"/>
                <a:cs typeface="+mj-cs"/>
              </a:rPr>
              <a:t>How do </a:t>
            </a:r>
            <a:r>
              <a:rPr lang="en-US" sz="6000" b="1" dirty="0">
                <a:latin typeface="+mj-lt"/>
                <a:ea typeface="+mj-ea"/>
                <a:cs typeface="+mj-cs"/>
              </a:rPr>
              <a:t>I know? </a:t>
            </a:r>
            <a:endParaRPr lang="en-US" sz="6000" b="1"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592AC9BE-D80B-445C-B882-D28E7D564E01}"/>
              </a:ext>
            </a:extLst>
          </p:cNvPr>
          <p:cNvSpPr txBox="1"/>
          <p:nvPr/>
        </p:nvSpPr>
        <p:spPr>
          <a:xfrm>
            <a:off x="1257104" y="5071336"/>
            <a:ext cx="10328503" cy="1533555"/>
          </a:xfrm>
          <a:prstGeom prst="rect">
            <a:avLst/>
          </a:prstGeom>
        </p:spPr>
        <p:txBody>
          <a:bodyPr vert="horz" lIns="91440" tIns="45720" rIns="91440" bIns="45720" rtlCol="0" anchor="ctr">
            <a:noAutofit/>
          </a:bodyPr>
          <a:lstStyle/>
          <a:p>
            <a:pPr algn="ctr" fontAlgn="auto">
              <a:lnSpc>
                <a:spcPct val="90000"/>
              </a:lnSpc>
              <a:spcBef>
                <a:spcPct val="0"/>
              </a:spcBef>
              <a:spcAft>
                <a:spcPts val="600"/>
              </a:spcAft>
              <a:defRPr/>
            </a:pPr>
            <a:r>
              <a:rPr lang="en-US" sz="6000" b="1" dirty="0">
                <a:latin typeface="+mj-lt"/>
                <a:ea typeface="+mj-ea"/>
                <a:cs typeface="+mj-cs"/>
              </a:rPr>
              <a:t>I assembled them!</a:t>
            </a:r>
            <a:endParaRPr lang="en-US" sz="6000" b="1" kern="1200" dirty="0">
              <a:solidFill>
                <a:schemeClr val="tx1"/>
              </a:solidFill>
              <a:latin typeface="+mj-lt"/>
              <a:ea typeface="+mj-ea"/>
              <a:cs typeface="+mj-cs"/>
            </a:endParaRPr>
          </a:p>
        </p:txBody>
      </p:sp>
    </p:spTree>
    <p:extLst>
      <p:ext uri="{BB962C8B-B14F-4D97-AF65-F5344CB8AC3E}">
        <p14:creationId xmlns:p14="http://schemas.microsoft.com/office/powerpoint/2010/main" val="352570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EDA791-8AA5-4058-8100-66817ABA53A6}"/>
              </a:ext>
            </a:extLst>
          </p:cNvPr>
          <p:cNvSpPr>
            <a:spLocks noGrp="1"/>
          </p:cNvSpPr>
          <p:nvPr>
            <p:ph type="body" sz="quarter" idx="13"/>
          </p:nvPr>
        </p:nvSpPr>
        <p:spPr/>
        <p:txBody>
          <a:bodyPr/>
          <a:lstStyle/>
          <a:p>
            <a:r>
              <a:rPr lang="en-US" dirty="0"/>
              <a:t>David Leslie, RWC</a:t>
            </a:r>
          </a:p>
          <a:p>
            <a:r>
              <a:rPr lang="en-US" dirty="0"/>
              <a:t>President</a:t>
            </a:r>
          </a:p>
        </p:txBody>
      </p:sp>
      <p:sp>
        <p:nvSpPr>
          <p:cNvPr id="3" name="Text Placeholder 2">
            <a:extLst>
              <a:ext uri="{FF2B5EF4-FFF2-40B4-BE49-F238E27FC236}">
                <a16:creationId xmlns:a16="http://schemas.microsoft.com/office/drawing/2014/main" id="{599DB2F8-C442-4C9B-9FBF-155ECDE88FB5}"/>
              </a:ext>
            </a:extLst>
          </p:cNvPr>
          <p:cNvSpPr>
            <a:spLocks noGrp="1"/>
          </p:cNvSpPr>
          <p:nvPr>
            <p:ph type="body" sz="quarter" idx="14"/>
          </p:nvPr>
        </p:nvSpPr>
        <p:spPr>
          <a:xfrm>
            <a:off x="618407" y="3963655"/>
            <a:ext cx="6905545" cy="2457583"/>
          </a:xfrm>
        </p:spPr>
        <p:txBody>
          <a:bodyPr/>
          <a:lstStyle/>
          <a:p>
            <a:endParaRPr lang="en-US" dirty="0"/>
          </a:p>
          <a:p>
            <a:r>
              <a:rPr lang="en-US" dirty="0"/>
              <a:t>www.nu-fam.com</a:t>
            </a:r>
          </a:p>
          <a:p>
            <a:r>
              <a:rPr lang="en-US" dirty="0"/>
              <a:t>dl@nu-fam.com</a:t>
            </a:r>
          </a:p>
          <a:p>
            <a:r>
              <a:rPr lang="en-US" dirty="0"/>
              <a:t>469-449-3393</a:t>
            </a:r>
          </a:p>
        </p:txBody>
      </p:sp>
      <p:pic>
        <p:nvPicPr>
          <p:cNvPr id="5" name="Picture 4" descr="Logo, company name&#10;&#10;Description automatically generated">
            <a:extLst>
              <a:ext uri="{FF2B5EF4-FFF2-40B4-BE49-F238E27FC236}">
                <a16:creationId xmlns:a16="http://schemas.microsoft.com/office/drawing/2014/main" id="{D00B9EAB-8ABF-4259-801C-6962C2816B7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64950" y="1048047"/>
            <a:ext cx="4761905" cy="4761905"/>
          </a:xfrm>
          <a:prstGeom prst="rect">
            <a:avLst/>
          </a:prstGeom>
        </p:spPr>
      </p:pic>
    </p:spTree>
    <p:extLst>
      <p:ext uri="{BB962C8B-B14F-4D97-AF65-F5344CB8AC3E}">
        <p14:creationId xmlns:p14="http://schemas.microsoft.com/office/powerpoint/2010/main" val="418301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643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D618ED6-0F7B-4197-A6A6-2F56BAB796AB}"/>
              </a:ext>
            </a:extLst>
          </p:cNvPr>
          <p:cNvSpPr txBox="1"/>
          <p:nvPr/>
        </p:nvSpPr>
        <p:spPr>
          <a:xfrm>
            <a:off x="214509" y="366897"/>
            <a:ext cx="6126480" cy="646331"/>
          </a:xfrm>
          <a:prstGeom prst="rect">
            <a:avLst/>
          </a:prstGeom>
          <a:noFill/>
        </p:spPr>
        <p:txBody>
          <a:bodyPr wrap="square">
            <a:spAutoFit/>
          </a:bodyPr>
          <a:lstStyle/>
          <a:p>
            <a:r>
              <a:rPr lang="en-US" sz="3600" b="1" dirty="0"/>
              <a:t>Learning Objectives:</a:t>
            </a:r>
          </a:p>
        </p:txBody>
      </p:sp>
      <p:sp>
        <p:nvSpPr>
          <p:cNvPr id="10" name="TextBox 9">
            <a:extLst>
              <a:ext uri="{FF2B5EF4-FFF2-40B4-BE49-F238E27FC236}">
                <a16:creationId xmlns:a16="http://schemas.microsoft.com/office/drawing/2014/main" id="{B40B7275-0581-4C25-AC07-CF9FF5F769A0}"/>
              </a:ext>
            </a:extLst>
          </p:cNvPr>
          <p:cNvSpPr txBox="1"/>
          <p:nvPr/>
        </p:nvSpPr>
        <p:spPr>
          <a:xfrm>
            <a:off x="637204" y="1166568"/>
            <a:ext cx="7488878" cy="5016758"/>
          </a:xfrm>
          <a:prstGeom prst="rect">
            <a:avLst/>
          </a:prstGeom>
          <a:noFill/>
        </p:spPr>
        <p:txBody>
          <a:bodyPr wrap="square">
            <a:spAutoFit/>
          </a:bodyPr>
          <a:lstStyle/>
          <a:p>
            <a:r>
              <a:rPr lang="en-US" sz="2000" dirty="0"/>
              <a:t>1: We will examine the 90%/1% to develop an understanding of why continuity is needed in the construction process to create continuity in the building.</a:t>
            </a:r>
          </a:p>
          <a:p>
            <a:endParaRPr lang="en-US" sz="2000" dirty="0"/>
          </a:p>
          <a:p>
            <a:r>
              <a:rPr lang="en-US" sz="2000" dirty="0"/>
              <a:t>2: We will study the process of Design-Bid-Build (DBB) compared to the Power vs. Knowledge graph to uncover the root causes making continuity in the process virtually impossible.</a:t>
            </a:r>
          </a:p>
          <a:p>
            <a:endParaRPr lang="en-US" sz="2000" dirty="0"/>
          </a:p>
          <a:p>
            <a:r>
              <a:rPr lang="en-US" sz="2000" dirty="0"/>
              <a:t>3: We will delve into the concept of the Building Maker and gain insight into why the method can change our industry for the better.</a:t>
            </a:r>
          </a:p>
          <a:p>
            <a:endParaRPr lang="en-US" sz="2000" dirty="0"/>
          </a:p>
          <a:p>
            <a:r>
              <a:rPr lang="en-US" sz="2000" dirty="0"/>
              <a:t>4: We will investigate the steppingstones that can move our industry from leak-ridden legal quagmires of buildings produced with DBB, to the streamlined performance-based building delivered by a Building Maker.</a:t>
            </a:r>
          </a:p>
        </p:txBody>
      </p:sp>
    </p:spTree>
    <p:extLst>
      <p:ext uri="{BB962C8B-B14F-4D97-AF65-F5344CB8AC3E}">
        <p14:creationId xmlns:p14="http://schemas.microsoft.com/office/powerpoint/2010/main" val="82110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D20C8C-27AC-4107-9199-3729CB9C5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385" y="1768042"/>
            <a:ext cx="8227229" cy="3749040"/>
          </a:xfrm>
          <a:prstGeom prst="rect">
            <a:avLst/>
          </a:prstGeom>
          <a:ln w="19050">
            <a:noFill/>
          </a:ln>
        </p:spPr>
      </p:pic>
      <p:sp>
        <p:nvSpPr>
          <p:cNvPr id="13" name="Rectangle 12">
            <a:extLst>
              <a:ext uri="{FF2B5EF4-FFF2-40B4-BE49-F238E27FC236}">
                <a16:creationId xmlns:a16="http://schemas.microsoft.com/office/drawing/2014/main" id="{E8C01728-AD0C-4BB7-85D3-815142E92A3C}"/>
              </a:ext>
            </a:extLst>
          </p:cNvPr>
          <p:cNvSpPr/>
          <p:nvPr/>
        </p:nvSpPr>
        <p:spPr>
          <a:xfrm>
            <a:off x="347077" y="350139"/>
            <a:ext cx="8227229" cy="1200329"/>
          </a:xfrm>
          <a:prstGeom prst="rect">
            <a:avLst/>
          </a:prstGeom>
        </p:spPr>
        <p:txBody>
          <a:bodyPr wrap="square">
            <a:spAutoFit/>
          </a:bodyPr>
          <a:lstStyle/>
          <a:p>
            <a:pPr eaLnBrk="1" fontAlgn="auto" hangingPunct="1">
              <a:spcBef>
                <a:spcPts val="0"/>
              </a:spcBef>
              <a:spcAft>
                <a:spcPts val="0"/>
              </a:spcAft>
              <a:defRPr/>
            </a:pPr>
            <a:r>
              <a:rPr lang="en-US" sz="3600" i="1" dirty="0"/>
              <a:t>Michael T. Kubal – </a:t>
            </a:r>
          </a:p>
          <a:p>
            <a:pPr eaLnBrk="1" fontAlgn="auto" hangingPunct="1">
              <a:spcBef>
                <a:spcPts val="0"/>
              </a:spcBef>
              <a:spcAft>
                <a:spcPts val="0"/>
              </a:spcAft>
              <a:defRPr/>
            </a:pPr>
            <a:r>
              <a:rPr lang="en-US" sz="3600" i="1" dirty="0"/>
              <a:t>Construction Waterproofing Handbook</a:t>
            </a:r>
          </a:p>
        </p:txBody>
      </p:sp>
      <p:pic>
        <p:nvPicPr>
          <p:cNvPr id="3" name="Picture 2">
            <a:extLst>
              <a:ext uri="{FF2B5EF4-FFF2-40B4-BE49-F238E27FC236}">
                <a16:creationId xmlns:a16="http://schemas.microsoft.com/office/drawing/2014/main" id="{AE57D20F-847F-4589-834E-894568C9AA70}"/>
              </a:ext>
            </a:extLst>
          </p:cNvPr>
          <p:cNvPicPr>
            <a:picLocks noChangeAspect="1"/>
          </p:cNvPicPr>
          <p:nvPr/>
        </p:nvPicPr>
        <p:blipFill>
          <a:blip r:embed="rId4"/>
          <a:stretch>
            <a:fillRect/>
          </a:stretch>
        </p:blipFill>
        <p:spPr>
          <a:xfrm>
            <a:off x="456931" y="4388800"/>
            <a:ext cx="11450041" cy="794907"/>
          </a:xfrm>
          <a:prstGeom prst="rect">
            <a:avLst/>
          </a:prstGeom>
        </p:spPr>
      </p:pic>
    </p:spTree>
    <p:extLst>
      <p:ext uri="{BB962C8B-B14F-4D97-AF65-F5344CB8AC3E}">
        <p14:creationId xmlns:p14="http://schemas.microsoft.com/office/powerpoint/2010/main" val="105509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orking on a construction site&#10;&#10;Description automatically generated with medium confidence">
            <a:extLst>
              <a:ext uri="{FF2B5EF4-FFF2-40B4-BE49-F238E27FC236}">
                <a16:creationId xmlns:a16="http://schemas.microsoft.com/office/drawing/2014/main" id="{F19D54DF-3DFE-40A1-B8F8-DA60CEA3042E}"/>
              </a:ext>
            </a:extLst>
          </p:cNvPr>
          <p:cNvPicPr>
            <a:picLocks noChangeAspect="1"/>
          </p:cNvPicPr>
          <p:nvPr/>
        </p:nvPicPr>
        <p:blipFill rotWithShape="1">
          <a:blip r:embed="rId3">
            <a:extLst>
              <a:ext uri="{28A0092B-C50C-407E-A947-70E740481C1C}">
                <a14:useLocalDpi xmlns:a14="http://schemas.microsoft.com/office/drawing/2010/main" val="0"/>
              </a:ext>
            </a:extLst>
          </a:blip>
          <a:srcRect r="2" b="11212"/>
          <a:stretch/>
        </p:blipFill>
        <p:spPr>
          <a:xfrm>
            <a:off x="6717555" y="345136"/>
            <a:ext cx="4232730" cy="2818687"/>
          </a:xfrm>
          <a:prstGeom prst="rect">
            <a:avLst/>
          </a:prstGeom>
        </p:spPr>
      </p:pic>
      <p:pic>
        <p:nvPicPr>
          <p:cNvPr id="2" name="Picture 1">
            <a:extLst>
              <a:ext uri="{FF2B5EF4-FFF2-40B4-BE49-F238E27FC236}">
                <a16:creationId xmlns:a16="http://schemas.microsoft.com/office/drawing/2014/main" id="{4E3B35CC-B7C7-4803-8CDE-53D85E2F38F3}"/>
              </a:ext>
            </a:extLst>
          </p:cNvPr>
          <p:cNvPicPr>
            <a:picLocks noChangeAspect="1"/>
          </p:cNvPicPr>
          <p:nvPr/>
        </p:nvPicPr>
        <p:blipFill rotWithShape="1">
          <a:blip r:embed="rId4"/>
          <a:srcRect r="2633" b="2"/>
          <a:stretch/>
        </p:blipFill>
        <p:spPr>
          <a:xfrm>
            <a:off x="543120" y="171344"/>
            <a:ext cx="5859403" cy="3776132"/>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pic>
        <p:nvPicPr>
          <p:cNvPr id="14" name="Picture 13" descr="A picture containing outdoor, building, boat, sitting&#10;&#10;Description automatically generated">
            <a:extLst>
              <a:ext uri="{FF2B5EF4-FFF2-40B4-BE49-F238E27FC236}">
                <a16:creationId xmlns:a16="http://schemas.microsoft.com/office/drawing/2014/main" id="{1DB85FCC-6D47-4485-847D-4AB568B1A63B}"/>
              </a:ext>
            </a:extLst>
          </p:cNvPr>
          <p:cNvPicPr>
            <a:picLocks noChangeAspect="1"/>
          </p:cNvPicPr>
          <p:nvPr/>
        </p:nvPicPr>
        <p:blipFill rotWithShape="1">
          <a:blip r:embed="rId5">
            <a:extLst>
              <a:ext uri="{28A0092B-C50C-407E-A947-70E740481C1C}">
                <a14:useLocalDpi xmlns:a14="http://schemas.microsoft.com/office/drawing/2010/main" val="0"/>
              </a:ext>
            </a:extLst>
          </a:blip>
          <a:srcRect t="10362" r="1" b="27336"/>
          <a:stretch/>
        </p:blipFill>
        <p:spPr>
          <a:xfrm>
            <a:off x="1634907" y="4080449"/>
            <a:ext cx="3321141" cy="155187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384F1240-65EE-4E77-A0D3-779A4F326FA7}"/>
              </a:ext>
            </a:extLst>
          </p:cNvPr>
          <p:cNvPicPr>
            <a:picLocks noChangeAspect="1"/>
          </p:cNvPicPr>
          <p:nvPr/>
        </p:nvPicPr>
        <p:blipFill rotWithShape="1">
          <a:blip r:embed="rId6">
            <a:extLst>
              <a:ext uri="{28A0092B-C50C-407E-A947-70E740481C1C}">
                <a14:useLocalDpi xmlns:a14="http://schemas.microsoft.com/office/drawing/2010/main" val="0"/>
              </a:ext>
            </a:extLst>
          </a:blip>
          <a:srcRect b="7329"/>
          <a:stretch/>
        </p:blipFill>
        <p:spPr>
          <a:xfrm>
            <a:off x="5188042" y="3358821"/>
            <a:ext cx="5859403" cy="3312278"/>
          </a:xfrm>
          <a:prstGeom prst="rect">
            <a:avLst/>
          </a:prstGeom>
        </p:spPr>
      </p:pic>
    </p:spTree>
    <p:extLst>
      <p:ext uri="{BB962C8B-B14F-4D97-AF65-F5344CB8AC3E}">
        <p14:creationId xmlns:p14="http://schemas.microsoft.com/office/powerpoint/2010/main" val="283365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6354147" y="1776047"/>
            <a:ext cx="4959065" cy="872197"/>
          </a:xfrm>
          <a:prstGeom prst="rect">
            <a:avLst/>
          </a:prstGeom>
        </p:spPr>
        <p:txBody>
          <a:bodyPr vert="horz" lIns="91440" tIns="45720" rIns="91440" bIns="45720" rtlCol="0" anchor="ctr">
            <a:noAutofit/>
          </a:bodyPr>
          <a:lstStyle/>
          <a:p>
            <a:pPr fontAlgn="auto">
              <a:lnSpc>
                <a:spcPct val="90000"/>
              </a:lnSpc>
              <a:spcBef>
                <a:spcPct val="0"/>
              </a:spcBef>
              <a:spcAft>
                <a:spcPts val="600"/>
              </a:spcAft>
              <a:defRPr/>
            </a:pPr>
            <a:r>
              <a:rPr lang="en-US" sz="6000" b="1" kern="1200" dirty="0">
                <a:solidFill>
                  <a:schemeClr val="tx1"/>
                </a:solidFill>
                <a:latin typeface="+mj-lt"/>
                <a:ea typeface="+mj-ea"/>
                <a:cs typeface="+mj-cs"/>
              </a:rPr>
              <a:t>Terminations</a:t>
            </a:r>
          </a:p>
        </p:txBody>
      </p:sp>
      <p:sp>
        <p:nvSpPr>
          <p:cNvPr id="2" name="TextBox 1">
            <a:extLst>
              <a:ext uri="{FF2B5EF4-FFF2-40B4-BE49-F238E27FC236}">
                <a16:creationId xmlns:a16="http://schemas.microsoft.com/office/drawing/2014/main" id="{D1FE97B6-31F2-4880-B537-14BEF6EF3881}"/>
              </a:ext>
            </a:extLst>
          </p:cNvPr>
          <p:cNvSpPr txBox="1"/>
          <p:nvPr/>
        </p:nvSpPr>
        <p:spPr>
          <a:xfrm>
            <a:off x="443941" y="455483"/>
            <a:ext cx="5338916" cy="769441"/>
          </a:xfrm>
          <a:prstGeom prst="rect">
            <a:avLst/>
          </a:prstGeom>
          <a:noFill/>
        </p:spPr>
        <p:txBody>
          <a:bodyPr wrap="square" rtlCol="0">
            <a:spAutoFit/>
          </a:bodyPr>
          <a:lstStyle/>
          <a:p>
            <a:r>
              <a:rPr lang="en-US" sz="4400" b="1" i="1" kern="1200" dirty="0">
                <a:solidFill>
                  <a:schemeClr val="tx1"/>
                </a:solidFill>
                <a:latin typeface="+mj-lt"/>
                <a:ea typeface="+mj-ea"/>
                <a:cs typeface="+mj-cs"/>
              </a:rPr>
              <a:t>The 1% is:</a:t>
            </a:r>
          </a:p>
        </p:txBody>
      </p:sp>
      <p:sp>
        <p:nvSpPr>
          <p:cNvPr id="4" name="TextBox 3">
            <a:extLst>
              <a:ext uri="{FF2B5EF4-FFF2-40B4-BE49-F238E27FC236}">
                <a16:creationId xmlns:a16="http://schemas.microsoft.com/office/drawing/2014/main" id="{475B32A8-CF38-478B-9D3C-D5E54A0F9AA1}"/>
              </a:ext>
            </a:extLst>
          </p:cNvPr>
          <p:cNvSpPr txBox="1"/>
          <p:nvPr/>
        </p:nvSpPr>
        <p:spPr>
          <a:xfrm>
            <a:off x="6354147" y="2950914"/>
            <a:ext cx="4826968" cy="956172"/>
          </a:xfrm>
          <a:prstGeom prst="rect">
            <a:avLst/>
          </a:prstGeom>
        </p:spPr>
        <p:txBody>
          <a:bodyPr vert="horz" lIns="91440" tIns="45720" rIns="91440" bIns="45720" rtlCol="0" anchor="ctr">
            <a:noAutofit/>
          </a:bodyPr>
          <a:lstStyle/>
          <a:p>
            <a:pPr fontAlgn="auto">
              <a:lnSpc>
                <a:spcPct val="90000"/>
              </a:lnSpc>
              <a:spcBef>
                <a:spcPct val="0"/>
              </a:spcBef>
              <a:spcAft>
                <a:spcPts val="600"/>
              </a:spcAft>
              <a:defRPr/>
            </a:pPr>
            <a:r>
              <a:rPr lang="en-US" sz="6000" b="1" dirty="0">
                <a:latin typeface="+mj-lt"/>
                <a:ea typeface="+mj-ea"/>
                <a:cs typeface="+mj-cs"/>
              </a:rPr>
              <a:t>Transitions</a:t>
            </a:r>
          </a:p>
        </p:txBody>
      </p:sp>
      <p:sp>
        <p:nvSpPr>
          <p:cNvPr id="6" name="TextBox 5">
            <a:extLst>
              <a:ext uri="{FF2B5EF4-FFF2-40B4-BE49-F238E27FC236}">
                <a16:creationId xmlns:a16="http://schemas.microsoft.com/office/drawing/2014/main" id="{98CD955F-FC3C-4190-98CB-89601A9DFB42}"/>
              </a:ext>
            </a:extLst>
          </p:cNvPr>
          <p:cNvSpPr txBox="1"/>
          <p:nvPr/>
        </p:nvSpPr>
        <p:spPr>
          <a:xfrm>
            <a:off x="6354147" y="4209757"/>
            <a:ext cx="4959065" cy="872197"/>
          </a:xfrm>
          <a:prstGeom prst="rect">
            <a:avLst/>
          </a:prstGeom>
        </p:spPr>
        <p:txBody>
          <a:bodyPr vert="horz" lIns="91440" tIns="45720" rIns="91440" bIns="45720" rtlCol="0" anchor="ctr">
            <a:noAutofit/>
          </a:bodyPr>
          <a:lstStyle/>
          <a:p>
            <a:pPr fontAlgn="auto">
              <a:lnSpc>
                <a:spcPct val="90000"/>
              </a:lnSpc>
              <a:spcBef>
                <a:spcPct val="0"/>
              </a:spcBef>
              <a:spcAft>
                <a:spcPts val="600"/>
              </a:spcAft>
              <a:defRPr/>
            </a:pPr>
            <a:r>
              <a:rPr lang="en-US" sz="6000" b="1" dirty="0">
                <a:latin typeface="+mj-lt"/>
                <a:ea typeface="+mj-ea"/>
                <a:cs typeface="+mj-cs"/>
              </a:rPr>
              <a:t>Penetrations</a:t>
            </a:r>
            <a:endParaRPr lang="en-US" sz="6000" b="1" kern="1200" dirty="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C15000E3-9821-4F38-8F22-1CD4DC0983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283" y="1570528"/>
            <a:ext cx="1933387" cy="2308522"/>
          </a:xfrm>
          <a:prstGeom prst="rect">
            <a:avLst/>
          </a:prstGeom>
        </p:spPr>
      </p:pic>
      <p:pic>
        <p:nvPicPr>
          <p:cNvPr id="9" name="Picture 8">
            <a:extLst>
              <a:ext uri="{FF2B5EF4-FFF2-40B4-BE49-F238E27FC236}">
                <a16:creationId xmlns:a16="http://schemas.microsoft.com/office/drawing/2014/main" id="{6612F4FE-074A-4CDD-BEE0-3BCC1FAE0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6982" y="2056172"/>
            <a:ext cx="2412835" cy="3083495"/>
          </a:xfrm>
          <a:prstGeom prst="rect">
            <a:avLst/>
          </a:prstGeom>
        </p:spPr>
      </p:pic>
      <p:pic>
        <p:nvPicPr>
          <p:cNvPr id="7" name="Picture 6">
            <a:extLst>
              <a:ext uri="{FF2B5EF4-FFF2-40B4-BE49-F238E27FC236}">
                <a16:creationId xmlns:a16="http://schemas.microsoft.com/office/drawing/2014/main" id="{C70A23F7-FAB6-4708-8B25-FDD39629AD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0" y="3429000"/>
            <a:ext cx="2863030" cy="2791454"/>
          </a:xfrm>
          <a:prstGeom prst="rect">
            <a:avLst/>
          </a:prstGeom>
        </p:spPr>
      </p:pic>
    </p:spTree>
    <p:extLst>
      <p:ext uri="{BB962C8B-B14F-4D97-AF65-F5344CB8AC3E}">
        <p14:creationId xmlns:p14="http://schemas.microsoft.com/office/powerpoint/2010/main" val="17156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D4022CC1-1F60-4BB6-AD8D-96830F6FFAE7}"/>
              </a:ext>
            </a:extLst>
          </p:cNvPr>
          <p:cNvPicPr>
            <a:picLocks noChangeAspect="1"/>
          </p:cNvPicPr>
          <p:nvPr/>
        </p:nvPicPr>
        <p:blipFill>
          <a:blip r:embed="rId3"/>
          <a:stretch>
            <a:fillRect/>
          </a:stretch>
        </p:blipFill>
        <p:spPr>
          <a:xfrm>
            <a:off x="2418522" y="0"/>
            <a:ext cx="8877116" cy="6853100"/>
          </a:xfrm>
          <a:prstGeom prst="rect">
            <a:avLst/>
          </a:prstGeom>
        </p:spPr>
      </p:pic>
      <p:sp>
        <p:nvSpPr>
          <p:cNvPr id="4" name="TextBox 3">
            <a:extLst>
              <a:ext uri="{FF2B5EF4-FFF2-40B4-BE49-F238E27FC236}">
                <a16:creationId xmlns:a16="http://schemas.microsoft.com/office/drawing/2014/main" id="{61757CE3-0CDF-428C-96CE-D04D5AB628BE}"/>
              </a:ext>
            </a:extLst>
          </p:cNvPr>
          <p:cNvSpPr txBox="1"/>
          <p:nvPr/>
        </p:nvSpPr>
        <p:spPr>
          <a:xfrm>
            <a:off x="447226" y="1805370"/>
            <a:ext cx="2489001" cy="2539157"/>
          </a:xfrm>
          <a:prstGeom prst="rect">
            <a:avLst/>
          </a:prstGeom>
          <a:noFill/>
        </p:spPr>
        <p:txBody>
          <a:bodyPr wrap="square" rtlCol="0">
            <a:spAutoFit/>
          </a:bodyPr>
          <a:lstStyle/>
          <a:p>
            <a:pPr algn="ctr" fontAlgn="auto">
              <a:lnSpc>
                <a:spcPct val="90000"/>
              </a:lnSpc>
              <a:spcBef>
                <a:spcPct val="0"/>
              </a:spcBef>
              <a:spcAft>
                <a:spcPts val="600"/>
              </a:spcAft>
              <a:defRPr/>
            </a:pPr>
            <a:r>
              <a:rPr lang="en-US" sz="4000" b="1" i="1" dirty="0"/>
              <a:t>Design</a:t>
            </a:r>
          </a:p>
          <a:p>
            <a:pPr algn="ctr" fontAlgn="auto">
              <a:lnSpc>
                <a:spcPct val="90000"/>
              </a:lnSpc>
              <a:spcBef>
                <a:spcPct val="0"/>
              </a:spcBef>
              <a:spcAft>
                <a:spcPts val="600"/>
              </a:spcAft>
              <a:defRPr/>
            </a:pPr>
            <a:r>
              <a:rPr lang="en-US" sz="4000" b="1" i="1" dirty="0"/>
              <a:t>Bid</a:t>
            </a:r>
          </a:p>
          <a:p>
            <a:pPr algn="ctr" fontAlgn="auto">
              <a:lnSpc>
                <a:spcPct val="90000"/>
              </a:lnSpc>
              <a:spcBef>
                <a:spcPct val="0"/>
              </a:spcBef>
              <a:spcAft>
                <a:spcPts val="600"/>
              </a:spcAft>
              <a:defRPr/>
            </a:pPr>
            <a:r>
              <a:rPr lang="en-US" sz="4000" b="1" i="1" dirty="0"/>
              <a:t>Build</a:t>
            </a:r>
          </a:p>
          <a:p>
            <a:pPr algn="ctr" fontAlgn="auto">
              <a:lnSpc>
                <a:spcPct val="90000"/>
              </a:lnSpc>
              <a:spcBef>
                <a:spcPct val="0"/>
              </a:spcBef>
              <a:spcAft>
                <a:spcPts val="600"/>
              </a:spcAft>
              <a:defRPr/>
            </a:pPr>
            <a:r>
              <a:rPr lang="en-US" sz="4000" b="1" i="1" dirty="0"/>
              <a:t>(DBB)</a:t>
            </a:r>
          </a:p>
        </p:txBody>
      </p:sp>
      <p:sp>
        <p:nvSpPr>
          <p:cNvPr id="2" name="Oval 1">
            <a:extLst>
              <a:ext uri="{FF2B5EF4-FFF2-40B4-BE49-F238E27FC236}">
                <a16:creationId xmlns:a16="http://schemas.microsoft.com/office/drawing/2014/main" id="{8395DF70-044B-416D-A571-D985BCAE0FD4}"/>
              </a:ext>
            </a:extLst>
          </p:cNvPr>
          <p:cNvSpPr/>
          <p:nvPr/>
        </p:nvSpPr>
        <p:spPr>
          <a:xfrm>
            <a:off x="6619148" y="3881535"/>
            <a:ext cx="419877" cy="3825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90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theme/theme1.xml><?xml version="1.0" encoding="utf-8"?>
<a:theme xmlns:a="http://schemas.openxmlformats.org/drawingml/2006/main" name="2_Office Theme">
  <a:themeElements>
    <a:clrScheme name="ABAA Custom">
      <a:dk1>
        <a:srgbClr val="171616"/>
      </a:dk1>
      <a:lt1>
        <a:srgbClr val="FFFFFF"/>
      </a:lt1>
      <a:dk2>
        <a:srgbClr val="00325B"/>
      </a:dk2>
      <a:lt2>
        <a:srgbClr val="65884B"/>
      </a:lt2>
      <a:accent1>
        <a:srgbClr val="517936"/>
      </a:accent1>
      <a:accent2>
        <a:srgbClr val="00325B"/>
      </a:accent2>
      <a:accent3>
        <a:srgbClr val="171616"/>
      </a:accent3>
      <a:accent4>
        <a:srgbClr val="FFFFFF"/>
      </a:accent4>
      <a:accent5>
        <a:srgbClr val="65884B"/>
      </a:accent5>
      <a:accent6>
        <a:srgbClr val="517936"/>
      </a:accent6>
      <a:hlink>
        <a:srgbClr val="96CFFF"/>
      </a:hlink>
      <a:folHlink>
        <a:srgbClr val="006BC3"/>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solidFill>
              <a:srgbClr val="00325B"/>
            </a:solidFill>
          </a:defRPr>
        </a:defPPr>
      </a:lstStyle>
    </a:txDef>
  </a:objectDefaults>
  <a:extraClrSchemeLst/>
  <a:extLst>
    <a:ext uri="{05A4C25C-085E-4340-85A3-A5531E510DB2}">
      <thm15:themeFamily xmlns:thm15="http://schemas.microsoft.com/office/thememl/2012/main" name="Master PP Template - Conference.potm" id="{F8B07DC6-6009-44D3-BCE2-63563311E939}" vid="{1FC4F506-6F37-4C2B-8806-11F8E9E38EBB}"/>
    </a:ext>
  </a:extLst>
</a:theme>
</file>

<file path=ppt/theme/theme2.xml><?xml version="1.0" encoding="utf-8"?>
<a:theme xmlns:a="http://schemas.openxmlformats.org/drawingml/2006/main" name="3_Office Theme">
  <a:themeElements>
    <a:clrScheme name="ABAA Custom">
      <a:dk1>
        <a:srgbClr val="171616"/>
      </a:dk1>
      <a:lt1>
        <a:srgbClr val="FFFFFF"/>
      </a:lt1>
      <a:dk2>
        <a:srgbClr val="00325B"/>
      </a:dk2>
      <a:lt2>
        <a:srgbClr val="65884B"/>
      </a:lt2>
      <a:accent1>
        <a:srgbClr val="517936"/>
      </a:accent1>
      <a:accent2>
        <a:srgbClr val="00325B"/>
      </a:accent2>
      <a:accent3>
        <a:srgbClr val="171616"/>
      </a:accent3>
      <a:accent4>
        <a:srgbClr val="FFFFFF"/>
      </a:accent4>
      <a:accent5>
        <a:srgbClr val="65884B"/>
      </a:accent5>
      <a:accent6>
        <a:srgbClr val="517936"/>
      </a:accent6>
      <a:hlink>
        <a:srgbClr val="96CFFF"/>
      </a:hlink>
      <a:folHlink>
        <a:srgbClr val="006BC3"/>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solidFill>
              <a:srgbClr val="00325B"/>
            </a:solidFill>
          </a:defRPr>
        </a:defPPr>
      </a:lstStyle>
    </a:txDef>
  </a:objectDefaults>
  <a:extraClrSchemeLst/>
  <a:extLst>
    <a:ext uri="{05A4C25C-085E-4340-85A3-A5531E510DB2}">
      <thm15:themeFamily xmlns:thm15="http://schemas.microsoft.com/office/thememl/2012/main" name="Master PP Template - Conference.potm" id="{F8B07DC6-6009-44D3-BCE2-63563311E939}" vid="{1FC4F506-6F37-4C2B-8806-11F8E9E38E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B060E1C7705F4F8E76DA5AFA096DC3" ma:contentTypeVersion="18" ma:contentTypeDescription="Create a new document." ma:contentTypeScope="" ma:versionID="1c45bd09bb25043e5fa15af4a741a7ab">
  <xsd:schema xmlns:xsd="http://www.w3.org/2001/XMLSchema" xmlns:xs="http://www.w3.org/2001/XMLSchema" xmlns:p="http://schemas.microsoft.com/office/2006/metadata/properties" xmlns:ns2="744e778c-94f5-4cf6-b652-0ae6d40120a3" xmlns:ns3="cbbf3a58-c87b-4e14-ade7-ffa8e7bab12f" targetNamespace="http://schemas.microsoft.com/office/2006/metadata/properties" ma:root="true" ma:fieldsID="dc191feef210f4f070d50116beefa11f" ns2:_="" ns3:_="">
    <xsd:import namespace="744e778c-94f5-4cf6-b652-0ae6d40120a3"/>
    <xsd:import namespace="cbbf3a58-c87b-4e14-ade7-ffa8e7bab12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4e778c-94f5-4cf6-b652-0ae6d40120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a7aedc0-1ce9-4bc3-b308-1dafffa0ce85"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bf3a58-c87b-4e14-ade7-ffa8e7bab12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a68edec-8570-4dba-9f94-7b753eb74718}" ma:internalName="TaxCatchAll" ma:showField="CatchAllData" ma:web="cbbf3a58-c87b-4e14-ade7-ffa8e7bab1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C2604F-B78C-4465-A2B4-3242BB645F35}"/>
</file>

<file path=customXml/itemProps2.xml><?xml version="1.0" encoding="utf-8"?>
<ds:datastoreItem xmlns:ds="http://schemas.openxmlformats.org/officeDocument/2006/customXml" ds:itemID="{11F16811-3DBB-4AE5-A9AD-7D7804C1F136}"/>
</file>

<file path=docProps/app.xml><?xml version="1.0" encoding="utf-8"?>
<Properties xmlns="http://schemas.openxmlformats.org/officeDocument/2006/extended-properties" xmlns:vt="http://schemas.openxmlformats.org/officeDocument/2006/docPropsVTypes">
  <Template>Master PP Template - Conference</Template>
  <TotalTime>1956</TotalTime>
  <Words>708</Words>
  <Application>Microsoft Office PowerPoint</Application>
  <PresentationFormat>Widescreen</PresentationFormat>
  <Paragraphs>137</Paragraphs>
  <Slides>43</Slides>
  <Notes>38</Notes>
  <HiddenSlides>0</HiddenSlides>
  <MMClips>0</MMClips>
  <ScaleCrop>false</ScaleCrop>
  <HeadingPairs>
    <vt:vector size="8" baseType="variant">
      <vt:variant>
        <vt:lpstr>Fonts Used</vt:lpstr>
      </vt:variant>
      <vt:variant>
        <vt:i4>2</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48" baseType="lpstr">
      <vt:lpstr>Arial</vt:lpstr>
      <vt:lpstr>Calibri</vt:lpstr>
      <vt:lpstr>2_Office Theme</vt:lpstr>
      <vt:lpstr>3_Office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Sweeney</dc:creator>
  <cp:lastModifiedBy>David Leslie</cp:lastModifiedBy>
  <cp:revision>70</cp:revision>
  <dcterms:created xsi:type="dcterms:W3CDTF">2018-01-23T17:11:13Z</dcterms:created>
  <dcterms:modified xsi:type="dcterms:W3CDTF">2022-05-10T14:15:40Z</dcterms:modified>
</cp:coreProperties>
</file>