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28"/>
  </p:notesMasterIdLst>
  <p:sldIdLst>
    <p:sldId id="263" r:id="rId4"/>
    <p:sldId id="319" r:id="rId5"/>
    <p:sldId id="330" r:id="rId6"/>
    <p:sldId id="304" r:id="rId7"/>
    <p:sldId id="301" r:id="rId8"/>
    <p:sldId id="302" r:id="rId9"/>
    <p:sldId id="303" r:id="rId10"/>
    <p:sldId id="305" r:id="rId11"/>
    <p:sldId id="318" r:id="rId12"/>
    <p:sldId id="256" r:id="rId13"/>
    <p:sldId id="322" r:id="rId14"/>
    <p:sldId id="334" r:id="rId15"/>
    <p:sldId id="257" r:id="rId16"/>
    <p:sldId id="258" r:id="rId17"/>
    <p:sldId id="259" r:id="rId18"/>
    <p:sldId id="261" r:id="rId19"/>
    <p:sldId id="324" r:id="rId20"/>
    <p:sldId id="323" r:id="rId21"/>
    <p:sldId id="335" r:id="rId22"/>
    <p:sldId id="333" r:id="rId23"/>
    <p:sldId id="326" r:id="rId24"/>
    <p:sldId id="297" r:id="rId25"/>
    <p:sldId id="306" r:id="rId26"/>
    <p:sldId id="31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9" autoAdjust="0"/>
    <p:restoredTop sz="85910" autoAdjust="0"/>
  </p:normalViewPr>
  <p:slideViewPr>
    <p:cSldViewPr snapToGrid="0">
      <p:cViewPr varScale="1">
        <p:scale>
          <a:sx n="76" d="100"/>
          <a:sy n="76" d="100"/>
        </p:scale>
        <p:origin x="922"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1.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769188-310C-4784-BD59-4E85676D4367}" type="datetimeFigureOut">
              <a:rPr lang="en-US" smtClean="0"/>
              <a:t>3/15/2024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EA564B8-2D58-4D26-B141-E27F3F85D56B}" type="slidenum">
              <a:rPr lang="en-US" smtClean="0"/>
              <a:t>‹#›</a:t>
            </a:fld>
            <a:endParaRPr lang="en-US"/>
          </a:p>
        </p:txBody>
      </p:sp>
    </p:spTree>
    <p:extLst>
      <p:ext uri="{BB962C8B-B14F-4D97-AF65-F5344CB8AC3E}">
        <p14:creationId xmlns:p14="http://schemas.microsoft.com/office/powerpoint/2010/main" val="26924030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 </a:t>
            </a:r>
          </a:p>
          <a:p>
            <a:endParaRPr lang="en-US" dirty="0"/>
          </a:p>
          <a:p>
            <a:pPr marL="0" indent="0">
              <a:buFont typeface="Arial" panose="020B0604020202020204" pitchFamily="34" charset="0"/>
              <a:buNone/>
            </a:pPr>
            <a:endParaRPr lang="en-US" dirty="0"/>
          </a:p>
          <a:p>
            <a:r>
              <a:rPr lang="en-US" dirty="0"/>
              <a:t>David Leslie – President of National United Facilities Asset Management</a:t>
            </a:r>
          </a:p>
          <a:p>
            <a:pPr marL="171450" indent="-171450">
              <a:buFont typeface="Arial" panose="020B0604020202020204" pitchFamily="34" charset="0"/>
              <a:buChar char="•"/>
            </a:pPr>
            <a:r>
              <a:rPr lang="en-US" dirty="0"/>
              <a:t>David is a Registered Waterproofing Consultant with over 30 years of experience working with he Building Envelope</a:t>
            </a:r>
          </a:p>
          <a:p>
            <a:pPr marL="171450" indent="-171450">
              <a:buFont typeface="Arial" panose="020B0604020202020204" pitchFamily="34" charset="0"/>
              <a:buChar char="•"/>
            </a:pPr>
            <a:r>
              <a:rPr lang="en-US" dirty="0"/>
              <a:t>He is a published author, public speaker, expert witness and holder of multiple patent applications.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1</a:t>
            </a:fld>
            <a:endParaRPr lang="en-US"/>
          </a:p>
        </p:txBody>
      </p:sp>
    </p:spTree>
    <p:extLst>
      <p:ext uri="{BB962C8B-B14F-4D97-AF65-F5344CB8AC3E}">
        <p14:creationId xmlns:p14="http://schemas.microsoft.com/office/powerpoint/2010/main" val="31820962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Fenchurch Street, London: Designed by Rafael </a:t>
            </a:r>
            <a:r>
              <a:rPr lang="en-US" dirty="0" err="1"/>
              <a:t>Viñoly</a:t>
            </a:r>
            <a:r>
              <a:rPr lang="en-US" dirty="0"/>
              <a:t> and completed in 2014, the parabolic shape of this 38-story London office complex reflects a huge swath of sunlight onto a small area at street level for several hours each day, resulting in storefront temperatures exceeding 200°F. An automobile was partially melted, and a reporter fried an egg on the sidewalk. The thermal behavior caused locals to nickname the building “the </a:t>
            </a:r>
            <a:r>
              <a:rPr lang="en-US" dirty="0" err="1"/>
              <a:t>Fryscraper</a:t>
            </a:r>
            <a:r>
              <a:rPr lang="en-US" dirty="0"/>
              <a:t>.”</a:t>
            </a:r>
          </a:p>
          <a:p>
            <a:endParaRPr lang="en-US" dirty="0"/>
          </a:p>
          <a:p>
            <a:r>
              <a:rPr lang="en-US" dirty="0"/>
              <a:t>Failure to do so was especially galling in this case, due to </a:t>
            </a:r>
            <a:r>
              <a:rPr lang="en-US" dirty="0" err="1"/>
              <a:t>Viñoly’s</a:t>
            </a:r>
            <a:r>
              <a:rPr lang="en-US" dirty="0"/>
              <a:t> involvement with the similarly sizzling Vdara Hotel design in Las Vegas only 6 years prior to the </a:t>
            </a:r>
            <a:r>
              <a:rPr lang="en-US" dirty="0" err="1"/>
              <a:t>Fryscraper</a:t>
            </a:r>
            <a:r>
              <a:rPr lang="en-US" dirty="0"/>
              <a:t>.</a:t>
            </a:r>
          </a:p>
          <a:p>
            <a:endParaRPr lang="en-US" dirty="0"/>
          </a:p>
        </p:txBody>
      </p:sp>
      <p:sp>
        <p:nvSpPr>
          <p:cNvPr id="4" name="Slide Number Placeholder 3"/>
          <p:cNvSpPr>
            <a:spLocks noGrp="1"/>
          </p:cNvSpPr>
          <p:nvPr>
            <p:ph type="sldNum" sz="quarter" idx="5"/>
          </p:nvPr>
        </p:nvSpPr>
        <p:spPr/>
        <p:txBody>
          <a:bodyPr/>
          <a:lstStyle/>
          <a:p>
            <a:fld id="{FEA564B8-2D58-4D26-B141-E27F3F85D56B}" type="slidenum">
              <a:rPr lang="en-US" smtClean="0"/>
              <a:t>10</a:t>
            </a:fld>
            <a:endParaRPr lang="en-US"/>
          </a:p>
        </p:txBody>
      </p:sp>
    </p:spTree>
    <p:extLst>
      <p:ext uri="{BB962C8B-B14F-4D97-AF65-F5344CB8AC3E}">
        <p14:creationId xmlns:p14="http://schemas.microsoft.com/office/powerpoint/2010/main" val="24138750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Mirror Syndrome: Most change happens slow over time and it is not noticeable to the person living it. Dallas College El Centro Campus, TCU Amon Carter Stadium, University of North Texas new building and then the original Admin building being built.  </a:t>
            </a:r>
          </a:p>
        </p:txBody>
      </p:sp>
      <p:sp>
        <p:nvSpPr>
          <p:cNvPr id="4" name="Slide Number Placeholder 3"/>
          <p:cNvSpPr>
            <a:spLocks noGrp="1"/>
          </p:cNvSpPr>
          <p:nvPr>
            <p:ph type="sldNum" sz="quarter" idx="5"/>
          </p:nvPr>
        </p:nvSpPr>
        <p:spPr/>
        <p:txBody>
          <a:bodyPr/>
          <a:lstStyle/>
          <a:p>
            <a:fld id="{FEA564B8-2D58-4D26-B141-E27F3F85D56B}" type="slidenum">
              <a:rPr lang="en-US" smtClean="0"/>
              <a:t>13</a:t>
            </a:fld>
            <a:endParaRPr lang="en-US"/>
          </a:p>
        </p:txBody>
      </p:sp>
    </p:spTree>
    <p:extLst>
      <p:ext uri="{BB962C8B-B14F-4D97-AF65-F5344CB8AC3E}">
        <p14:creationId xmlns:p14="http://schemas.microsoft.com/office/powerpoint/2010/main" val="17890145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EA564B8-2D58-4D26-B141-E27F3F85D56B}" type="slidenum">
              <a:rPr lang="en-US" smtClean="0"/>
              <a:t>14</a:t>
            </a:fld>
            <a:endParaRPr lang="en-US"/>
          </a:p>
        </p:txBody>
      </p:sp>
    </p:spTree>
    <p:extLst>
      <p:ext uri="{BB962C8B-B14F-4D97-AF65-F5344CB8AC3E}">
        <p14:creationId xmlns:p14="http://schemas.microsoft.com/office/powerpoint/2010/main" val="39095312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Matterport</a:t>
            </a:r>
          </a:p>
        </p:txBody>
      </p:sp>
      <p:sp>
        <p:nvSpPr>
          <p:cNvPr id="4" name="Slide Number Placeholder 3"/>
          <p:cNvSpPr>
            <a:spLocks noGrp="1"/>
          </p:cNvSpPr>
          <p:nvPr>
            <p:ph type="sldNum" sz="quarter" idx="5"/>
          </p:nvPr>
        </p:nvSpPr>
        <p:spPr/>
        <p:txBody>
          <a:bodyPr/>
          <a:lstStyle/>
          <a:p>
            <a:fld id="{FEA564B8-2D58-4D26-B141-E27F3F85D56B}" type="slidenum">
              <a:rPr lang="en-US" smtClean="0"/>
              <a:t>17</a:t>
            </a:fld>
            <a:endParaRPr lang="en-US"/>
          </a:p>
        </p:txBody>
      </p:sp>
    </p:spTree>
    <p:extLst>
      <p:ext uri="{BB962C8B-B14F-4D97-AF65-F5344CB8AC3E}">
        <p14:creationId xmlns:p14="http://schemas.microsoft.com/office/powerpoint/2010/main" val="684485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readable BIM, </a:t>
            </a:r>
            <a:r>
              <a:rPr lang="en-US" b="0" i="0" dirty="0">
                <a:solidFill>
                  <a:srgbClr val="111111"/>
                </a:solidFill>
                <a:effectLst/>
                <a:latin typeface="Roboto" panose="02000000000000000000" pitchFamily="2" charset="0"/>
              </a:rPr>
              <a:t>Readability of PDFs is made possible when </a:t>
            </a:r>
            <a:r>
              <a:rPr lang="en-US" b="1" i="0" dirty="0">
                <a:solidFill>
                  <a:srgbClr val="111111"/>
                </a:solidFill>
                <a:effectLst/>
                <a:latin typeface="Roboto" panose="02000000000000000000" pitchFamily="2" charset="0"/>
              </a:rPr>
              <a:t>Optical Character Recognition (OCR</a:t>
            </a:r>
            <a:r>
              <a:rPr lang="en-US" b="0" i="0" dirty="0">
                <a:solidFill>
                  <a:srgbClr val="111111"/>
                </a:solidFill>
                <a:effectLst/>
                <a:latin typeface="Roboto" panose="02000000000000000000" pitchFamily="2" charset="0"/>
              </a:rPr>
              <a:t>) functionality is applied to files. OCR functionality ensures that text in a PDF file is searchable and readable by a screen reader.</a:t>
            </a:r>
            <a:endParaRPr lang="en-US" dirty="0"/>
          </a:p>
        </p:txBody>
      </p:sp>
      <p:sp>
        <p:nvSpPr>
          <p:cNvPr id="4" name="Slide Number Placeholder 3"/>
          <p:cNvSpPr>
            <a:spLocks noGrp="1"/>
          </p:cNvSpPr>
          <p:nvPr>
            <p:ph type="sldNum" sz="quarter" idx="5"/>
          </p:nvPr>
        </p:nvSpPr>
        <p:spPr/>
        <p:txBody>
          <a:bodyPr/>
          <a:lstStyle/>
          <a:p>
            <a:fld id="{FEA564B8-2D58-4D26-B141-E27F3F85D56B}" type="slidenum">
              <a:rPr lang="en-US" smtClean="0"/>
              <a:t>18</a:t>
            </a:fld>
            <a:endParaRPr lang="en-US"/>
          </a:p>
        </p:txBody>
      </p:sp>
    </p:spTree>
    <p:extLst>
      <p:ext uri="{BB962C8B-B14F-4D97-AF65-F5344CB8AC3E}">
        <p14:creationId xmlns:p14="http://schemas.microsoft.com/office/powerpoint/2010/main" val="20720821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vs. Knowledge in graphic for Schools, Colleges, and Universities.</a:t>
            </a:r>
          </a:p>
        </p:txBody>
      </p:sp>
      <p:sp>
        <p:nvSpPr>
          <p:cNvPr id="4" name="Slide Number Placeholder 3"/>
          <p:cNvSpPr>
            <a:spLocks noGrp="1"/>
          </p:cNvSpPr>
          <p:nvPr>
            <p:ph type="sldNum" sz="quarter" idx="5"/>
          </p:nvPr>
        </p:nvSpPr>
        <p:spPr/>
        <p:txBody>
          <a:bodyPr/>
          <a:lstStyle/>
          <a:p>
            <a:fld id="{0D47FA67-6649-4D53-942F-82F0FD5DC316}" type="slidenum">
              <a:rPr lang="en-US" smtClean="0"/>
              <a:t>21</a:t>
            </a:fld>
            <a:endParaRPr lang="en-US"/>
          </a:p>
        </p:txBody>
      </p:sp>
    </p:spTree>
    <p:extLst>
      <p:ext uri="{BB962C8B-B14F-4D97-AF65-F5344CB8AC3E}">
        <p14:creationId xmlns:p14="http://schemas.microsoft.com/office/powerpoint/2010/main" val="29768253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two revenue sources are connected and when they start the downward spiral becomes the Fatale Funnel:</a:t>
            </a:r>
          </a:p>
          <a:p>
            <a:pPr marL="0" marR="0" indent="-228600">
              <a:lnSpc>
                <a:spcPct val="90000"/>
              </a:lnSpc>
              <a:spcBef>
                <a:spcPts val="0"/>
              </a:spcBef>
              <a:spcAft>
                <a:spcPts val="600"/>
              </a:spcAft>
              <a:buFont typeface="Arial" panose="020B0604020202020204" pitchFamily="34" charset="0"/>
              <a:buChar char="•"/>
            </a:pPr>
            <a:r>
              <a:rPr lang="en-US" sz="1200" b="0" i="1" dirty="0">
                <a:solidFill>
                  <a:srgbClr val="000000"/>
                </a:solidFill>
              </a:rPr>
              <a:t>Non-revenue generating space</a:t>
            </a:r>
          </a:p>
          <a:p>
            <a:pPr marL="0" marR="0" indent="-228600">
              <a:lnSpc>
                <a:spcPct val="90000"/>
              </a:lnSpc>
              <a:spcBef>
                <a:spcPts val="0"/>
              </a:spcBef>
              <a:spcAft>
                <a:spcPts val="600"/>
              </a:spcAft>
              <a:buFont typeface="Arial" panose="020B0604020202020204" pitchFamily="34" charset="0"/>
              <a:buChar char="•"/>
            </a:pPr>
            <a:r>
              <a:rPr lang="en-US" sz="1200" b="0" i="1" dirty="0">
                <a:solidFill>
                  <a:srgbClr val="000000"/>
                </a:solidFill>
              </a:rPr>
              <a:t>Mold and sick building syndrome</a:t>
            </a:r>
          </a:p>
          <a:p>
            <a:pPr marL="0" marR="0" indent="-228600">
              <a:lnSpc>
                <a:spcPct val="90000"/>
              </a:lnSpc>
              <a:spcBef>
                <a:spcPts val="0"/>
              </a:spcBef>
              <a:spcAft>
                <a:spcPts val="600"/>
              </a:spcAft>
              <a:buFont typeface="Arial" panose="020B0604020202020204" pitchFamily="34" charset="0"/>
              <a:buChar char="•"/>
            </a:pPr>
            <a:r>
              <a:rPr lang="en-US" sz="1200" b="0" i="1" dirty="0">
                <a:solidFill>
                  <a:srgbClr val="000000"/>
                </a:solidFill>
                <a:effectLst/>
              </a:rPr>
              <a:t>Expensive emergency repairs</a:t>
            </a:r>
          </a:p>
          <a:p>
            <a:pPr marL="0" marR="0" indent="-228600">
              <a:lnSpc>
                <a:spcPct val="90000"/>
              </a:lnSpc>
              <a:spcBef>
                <a:spcPts val="0"/>
              </a:spcBef>
              <a:spcAft>
                <a:spcPts val="600"/>
              </a:spcAft>
              <a:buFont typeface="Arial" panose="020B0604020202020204" pitchFamily="34" charset="0"/>
              <a:buChar char="•"/>
            </a:pPr>
            <a:r>
              <a:rPr lang="en-US" sz="1200" b="0" i="1" dirty="0">
                <a:solidFill>
                  <a:srgbClr val="000000"/>
                </a:solidFill>
                <a:effectLst/>
              </a:rPr>
              <a:t>Devaluation due to p</a:t>
            </a:r>
            <a:r>
              <a:rPr lang="en-US" sz="1200" b="0" i="1" dirty="0">
                <a:solidFill>
                  <a:srgbClr val="000000"/>
                </a:solidFill>
              </a:rPr>
              <a:t>oor maintenance</a:t>
            </a:r>
            <a:endParaRPr lang="en-US" sz="1200" b="0" i="1" dirty="0">
              <a:solidFill>
                <a:srgbClr val="000000"/>
              </a:solidFill>
              <a:effectLs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C72D12-3DD6-4DC6-B72A-A90755F35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3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C72D12-3DD6-4DC6-B72A-A90755F354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8731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unit is being sprayed with a sprinkler, but at one time it was enough!</a:t>
            </a:r>
          </a:p>
        </p:txBody>
      </p:sp>
      <p:sp>
        <p:nvSpPr>
          <p:cNvPr id="4" name="Slide Number Placeholder 3"/>
          <p:cNvSpPr>
            <a:spLocks noGrp="1"/>
          </p:cNvSpPr>
          <p:nvPr>
            <p:ph type="sldNum" sz="quarter" idx="5"/>
          </p:nvPr>
        </p:nvSpPr>
        <p:spPr/>
        <p:txBody>
          <a:bodyPr/>
          <a:lstStyle/>
          <a:p>
            <a:fld id="{0D47FA67-6649-4D53-942F-82F0FD5DC316}" type="slidenum">
              <a:rPr lang="en-US" smtClean="0"/>
              <a:t>24</a:t>
            </a:fld>
            <a:endParaRPr lang="en-US"/>
          </a:p>
        </p:txBody>
      </p:sp>
    </p:spTree>
    <p:extLst>
      <p:ext uri="{BB962C8B-B14F-4D97-AF65-F5344CB8AC3E}">
        <p14:creationId xmlns:p14="http://schemas.microsoft.com/office/powerpoint/2010/main" val="3603997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purpose of a building is to shelter human activities.</a:t>
            </a:r>
          </a:p>
        </p:txBody>
      </p:sp>
      <p:sp>
        <p:nvSpPr>
          <p:cNvPr id="4" name="Slide Number Placeholder 3"/>
          <p:cNvSpPr>
            <a:spLocks noGrp="1"/>
          </p:cNvSpPr>
          <p:nvPr>
            <p:ph type="sldNum" sz="quarter" idx="5"/>
          </p:nvPr>
        </p:nvSpPr>
        <p:spPr/>
        <p:txBody>
          <a:bodyPr/>
          <a:lstStyle/>
          <a:p>
            <a:fld id="{0D47FA67-6649-4D53-942F-82F0FD5DC316}" type="slidenum">
              <a:rPr lang="en-US" smtClean="0"/>
              <a:t>2</a:t>
            </a:fld>
            <a:endParaRPr lang="en-US"/>
          </a:p>
        </p:txBody>
      </p:sp>
    </p:spTree>
    <p:extLst>
      <p:ext uri="{BB962C8B-B14F-4D97-AF65-F5344CB8AC3E}">
        <p14:creationId xmlns:p14="http://schemas.microsoft.com/office/powerpoint/2010/main" val="1930331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Building Envelope is the part of the composition of a  building that gives it the ability to meet its purpose which is: Keeping the outside environment out and the inside environment in to provide shelter. </a:t>
            </a:r>
          </a:p>
        </p:txBody>
      </p:sp>
      <p:sp>
        <p:nvSpPr>
          <p:cNvPr id="4" name="Slide Number Placeholder 3"/>
          <p:cNvSpPr>
            <a:spLocks noGrp="1"/>
          </p:cNvSpPr>
          <p:nvPr>
            <p:ph type="sldNum" sz="quarter" idx="5"/>
          </p:nvPr>
        </p:nvSpPr>
        <p:spPr/>
        <p:txBody>
          <a:bodyPr/>
          <a:lstStyle/>
          <a:p>
            <a:fld id="{0D47FA67-6649-4D53-942F-82F0FD5DC316}" type="slidenum">
              <a:rPr lang="en-US" smtClean="0"/>
              <a:t>3</a:t>
            </a:fld>
            <a:endParaRPr lang="en-US"/>
          </a:p>
        </p:txBody>
      </p:sp>
    </p:spTree>
    <p:extLst>
      <p:ext uri="{BB962C8B-B14F-4D97-AF65-F5344CB8AC3E}">
        <p14:creationId xmlns:p14="http://schemas.microsoft.com/office/powerpoint/2010/main" val="28706207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Continuity is the critical element to achieve success when managing any asset. To attain Continual Asset Optimizations, continuity must be applied to the Three Ps:</a:t>
            </a:r>
          </a:p>
        </p:txBody>
      </p:sp>
      <p:sp>
        <p:nvSpPr>
          <p:cNvPr id="4" name="Slide Number Placeholder 3"/>
          <p:cNvSpPr>
            <a:spLocks noGrp="1"/>
          </p:cNvSpPr>
          <p:nvPr>
            <p:ph type="sldNum" sz="quarter" idx="5"/>
          </p:nvPr>
        </p:nvSpPr>
        <p:spPr/>
        <p:txBody>
          <a:bodyPr/>
          <a:lstStyle/>
          <a:p>
            <a:fld id="{0D47FA67-6649-4D53-942F-82F0FD5DC316}" type="slidenum">
              <a:rPr lang="en-US" smtClean="0"/>
              <a:t>4</a:t>
            </a:fld>
            <a:endParaRPr lang="en-US"/>
          </a:p>
        </p:txBody>
      </p:sp>
    </p:spTree>
    <p:extLst>
      <p:ext uri="{BB962C8B-B14F-4D97-AF65-F5344CB8AC3E}">
        <p14:creationId xmlns:p14="http://schemas.microsoft.com/office/powerpoint/2010/main" val="4277801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that there are so many trades working on one building and few people know how to manage Terminations, Transitions, and Penetration, it is no wonder that 80% of litigation involves water intrusion. That is like say 8 out of 10 cars in the new car lot will not run!!</a:t>
            </a:r>
          </a:p>
        </p:txBody>
      </p:sp>
      <p:sp>
        <p:nvSpPr>
          <p:cNvPr id="4" name="Slide Number Placeholder 3"/>
          <p:cNvSpPr>
            <a:spLocks noGrp="1"/>
          </p:cNvSpPr>
          <p:nvPr>
            <p:ph type="sldNum" sz="quarter" idx="5"/>
          </p:nvPr>
        </p:nvSpPr>
        <p:spPr/>
        <p:txBody>
          <a:bodyPr/>
          <a:lstStyle/>
          <a:p>
            <a:fld id="{0D47FA67-6649-4D53-942F-82F0FD5DC316}" type="slidenum">
              <a:rPr lang="en-US" smtClean="0"/>
              <a:t>5</a:t>
            </a:fld>
            <a:endParaRPr lang="en-US"/>
          </a:p>
        </p:txBody>
      </p:sp>
    </p:spTree>
    <p:extLst>
      <p:ext uri="{BB962C8B-B14F-4D97-AF65-F5344CB8AC3E}">
        <p14:creationId xmlns:p14="http://schemas.microsoft.com/office/powerpoint/2010/main" val="4109681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that there are so many trades working on one building and few people know how to manage Terminations, Transitions, and Penetration, it is no wonder that 80% of litigation involves water intrusion. That is like say 8 out of 10 cars in the new car lot will not run!!</a:t>
            </a:r>
          </a:p>
        </p:txBody>
      </p:sp>
      <p:sp>
        <p:nvSpPr>
          <p:cNvPr id="4" name="Slide Number Placeholder 3"/>
          <p:cNvSpPr>
            <a:spLocks noGrp="1"/>
          </p:cNvSpPr>
          <p:nvPr>
            <p:ph type="sldNum" sz="quarter" idx="5"/>
          </p:nvPr>
        </p:nvSpPr>
        <p:spPr/>
        <p:txBody>
          <a:bodyPr/>
          <a:lstStyle/>
          <a:p>
            <a:fld id="{0D47FA67-6649-4D53-942F-82F0FD5DC316}" type="slidenum">
              <a:rPr lang="en-US" smtClean="0"/>
              <a:t>6</a:t>
            </a:fld>
            <a:endParaRPr lang="en-US"/>
          </a:p>
        </p:txBody>
      </p:sp>
    </p:spTree>
    <p:extLst>
      <p:ext uri="{BB962C8B-B14F-4D97-AF65-F5344CB8AC3E}">
        <p14:creationId xmlns:p14="http://schemas.microsoft.com/office/powerpoint/2010/main" val="2511589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Considering that there are so many trades working on one building and few people know how to manage Terminations, Transitions, and Penetration, it is no wonder that 80% of litigation involves water intrusion. That is like say 8 out of 10 cars in the new car lot will not run!!</a:t>
            </a:r>
          </a:p>
        </p:txBody>
      </p:sp>
      <p:sp>
        <p:nvSpPr>
          <p:cNvPr id="4" name="Slide Number Placeholder 3"/>
          <p:cNvSpPr>
            <a:spLocks noGrp="1"/>
          </p:cNvSpPr>
          <p:nvPr>
            <p:ph type="sldNum" sz="quarter" idx="5"/>
          </p:nvPr>
        </p:nvSpPr>
        <p:spPr/>
        <p:txBody>
          <a:bodyPr/>
          <a:lstStyle/>
          <a:p>
            <a:fld id="{0D47FA67-6649-4D53-942F-82F0FD5DC316}" type="slidenum">
              <a:rPr lang="en-US" smtClean="0"/>
              <a:t>7</a:t>
            </a:fld>
            <a:endParaRPr lang="en-US"/>
          </a:p>
        </p:txBody>
      </p:sp>
    </p:spTree>
    <p:extLst>
      <p:ext uri="{BB962C8B-B14F-4D97-AF65-F5344CB8AC3E}">
        <p14:creationId xmlns:p14="http://schemas.microsoft.com/office/powerpoint/2010/main" val="23360734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Ps need Continuity </a:t>
            </a:r>
          </a:p>
        </p:txBody>
      </p:sp>
      <p:sp>
        <p:nvSpPr>
          <p:cNvPr id="4" name="Slide Number Placeholder 3"/>
          <p:cNvSpPr>
            <a:spLocks noGrp="1"/>
          </p:cNvSpPr>
          <p:nvPr>
            <p:ph type="sldNum" sz="quarter" idx="5"/>
          </p:nvPr>
        </p:nvSpPr>
        <p:spPr/>
        <p:txBody>
          <a:bodyPr/>
          <a:lstStyle/>
          <a:p>
            <a:fld id="{0D47FA67-6649-4D53-942F-82F0FD5DC316}" type="slidenum">
              <a:rPr lang="en-US" smtClean="0"/>
              <a:t>8</a:t>
            </a:fld>
            <a:endParaRPr lang="en-US"/>
          </a:p>
        </p:txBody>
      </p:sp>
    </p:spTree>
    <p:extLst>
      <p:ext uri="{BB962C8B-B14F-4D97-AF65-F5344CB8AC3E}">
        <p14:creationId xmlns:p14="http://schemas.microsoft.com/office/powerpoint/2010/main" val="2956795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0D47FA67-6649-4D53-942F-82F0FD5DC316}" type="slidenum">
              <a:rPr lang="en-US" smtClean="0"/>
              <a:t>9</a:t>
            </a:fld>
            <a:endParaRPr lang="en-US"/>
          </a:p>
        </p:txBody>
      </p:sp>
    </p:spTree>
    <p:extLst>
      <p:ext uri="{BB962C8B-B14F-4D97-AF65-F5344CB8AC3E}">
        <p14:creationId xmlns:p14="http://schemas.microsoft.com/office/powerpoint/2010/main" val="27550178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D9B61-6375-A7CA-385A-FB2A1A83F8F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42902B-7A92-9D37-96F3-2601DF72B6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4F35BFA-4E4D-D886-2485-7ADFB9E015EB}"/>
              </a:ext>
            </a:extLst>
          </p:cNvPr>
          <p:cNvSpPr>
            <a:spLocks noGrp="1"/>
          </p:cNvSpPr>
          <p:nvPr>
            <p:ph type="dt" sz="half" idx="10"/>
          </p:nvPr>
        </p:nvSpPr>
        <p:spPr/>
        <p:txBody>
          <a:bodyPr/>
          <a:lstStyle/>
          <a:p>
            <a:fld id="{041829A7-28C9-4FC5-9900-426919DE8772}" type="datetimeFigureOut">
              <a:rPr lang="en-US" smtClean="0"/>
              <a:t>3/15/2024</a:t>
            </a:fld>
            <a:endParaRPr lang="en-US"/>
          </a:p>
        </p:txBody>
      </p:sp>
      <p:sp>
        <p:nvSpPr>
          <p:cNvPr id="5" name="Footer Placeholder 4">
            <a:extLst>
              <a:ext uri="{FF2B5EF4-FFF2-40B4-BE49-F238E27FC236}">
                <a16:creationId xmlns:a16="http://schemas.microsoft.com/office/drawing/2014/main" id="{3205111E-01F2-CC6B-57F2-E2BC0EBE20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D5C2F-3708-E166-F55E-BA063D9B896F}"/>
              </a:ext>
            </a:extLst>
          </p:cNvPr>
          <p:cNvSpPr>
            <a:spLocks noGrp="1"/>
          </p:cNvSpPr>
          <p:nvPr>
            <p:ph type="sldNum" sz="quarter" idx="12"/>
          </p:nvPr>
        </p:nvSpPr>
        <p:spPr/>
        <p:txBody>
          <a:bodyPr/>
          <a:lstStyle/>
          <a:p>
            <a:fld id="{C2EC91E3-52EB-405A-9584-02A55FBC38E2}" type="slidenum">
              <a:rPr lang="en-US" smtClean="0"/>
              <a:t>‹#›</a:t>
            </a:fld>
            <a:endParaRPr lang="en-US"/>
          </a:p>
        </p:txBody>
      </p:sp>
    </p:spTree>
    <p:extLst>
      <p:ext uri="{BB962C8B-B14F-4D97-AF65-F5344CB8AC3E}">
        <p14:creationId xmlns:p14="http://schemas.microsoft.com/office/powerpoint/2010/main" val="1517682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8D56A-D9EF-121A-F11A-5A14A4F7A8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FF1006-CC8F-92F7-4EBC-07B1BBDC01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4EE7B9-2E68-9699-FF58-C327D29411E2}"/>
              </a:ext>
            </a:extLst>
          </p:cNvPr>
          <p:cNvSpPr>
            <a:spLocks noGrp="1"/>
          </p:cNvSpPr>
          <p:nvPr>
            <p:ph type="dt" sz="half" idx="10"/>
          </p:nvPr>
        </p:nvSpPr>
        <p:spPr/>
        <p:txBody>
          <a:bodyPr/>
          <a:lstStyle/>
          <a:p>
            <a:fld id="{041829A7-28C9-4FC5-9900-426919DE8772}" type="datetimeFigureOut">
              <a:rPr lang="en-US" smtClean="0"/>
              <a:t>3/15/2024</a:t>
            </a:fld>
            <a:endParaRPr lang="en-US"/>
          </a:p>
        </p:txBody>
      </p:sp>
      <p:sp>
        <p:nvSpPr>
          <p:cNvPr id="5" name="Footer Placeholder 4">
            <a:extLst>
              <a:ext uri="{FF2B5EF4-FFF2-40B4-BE49-F238E27FC236}">
                <a16:creationId xmlns:a16="http://schemas.microsoft.com/office/drawing/2014/main" id="{68C6F3B6-98E7-AFE5-C00B-F9D5776923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6E44AD1-91B2-9DDD-E648-1A685301B9F7}"/>
              </a:ext>
            </a:extLst>
          </p:cNvPr>
          <p:cNvSpPr>
            <a:spLocks noGrp="1"/>
          </p:cNvSpPr>
          <p:nvPr>
            <p:ph type="sldNum" sz="quarter" idx="12"/>
          </p:nvPr>
        </p:nvSpPr>
        <p:spPr/>
        <p:txBody>
          <a:bodyPr/>
          <a:lstStyle/>
          <a:p>
            <a:fld id="{C2EC91E3-52EB-405A-9584-02A55FBC38E2}" type="slidenum">
              <a:rPr lang="en-US" smtClean="0"/>
              <a:t>‹#›</a:t>
            </a:fld>
            <a:endParaRPr lang="en-US"/>
          </a:p>
        </p:txBody>
      </p:sp>
    </p:spTree>
    <p:extLst>
      <p:ext uri="{BB962C8B-B14F-4D97-AF65-F5344CB8AC3E}">
        <p14:creationId xmlns:p14="http://schemas.microsoft.com/office/powerpoint/2010/main" val="3080194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729870-9031-D808-F44A-C5E8B9A8EC5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F06BC7-18A5-3532-5FE7-1E82EBCC4F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EA0C05-F6BB-982F-5E5A-91E1B53D6636}"/>
              </a:ext>
            </a:extLst>
          </p:cNvPr>
          <p:cNvSpPr>
            <a:spLocks noGrp="1"/>
          </p:cNvSpPr>
          <p:nvPr>
            <p:ph type="dt" sz="half" idx="10"/>
          </p:nvPr>
        </p:nvSpPr>
        <p:spPr/>
        <p:txBody>
          <a:bodyPr/>
          <a:lstStyle/>
          <a:p>
            <a:fld id="{041829A7-28C9-4FC5-9900-426919DE8772}" type="datetimeFigureOut">
              <a:rPr lang="en-US" smtClean="0"/>
              <a:t>3/15/2024</a:t>
            </a:fld>
            <a:endParaRPr lang="en-US"/>
          </a:p>
        </p:txBody>
      </p:sp>
      <p:sp>
        <p:nvSpPr>
          <p:cNvPr id="5" name="Footer Placeholder 4">
            <a:extLst>
              <a:ext uri="{FF2B5EF4-FFF2-40B4-BE49-F238E27FC236}">
                <a16:creationId xmlns:a16="http://schemas.microsoft.com/office/drawing/2014/main" id="{2A5D7458-00CC-6946-C056-1F2264562A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4517C5-7770-39F7-BB76-AF1B1A85B29C}"/>
              </a:ext>
            </a:extLst>
          </p:cNvPr>
          <p:cNvSpPr>
            <a:spLocks noGrp="1"/>
          </p:cNvSpPr>
          <p:nvPr>
            <p:ph type="sldNum" sz="quarter" idx="12"/>
          </p:nvPr>
        </p:nvSpPr>
        <p:spPr/>
        <p:txBody>
          <a:bodyPr/>
          <a:lstStyle/>
          <a:p>
            <a:fld id="{C2EC91E3-52EB-405A-9584-02A55FBC38E2}" type="slidenum">
              <a:rPr lang="en-US" smtClean="0"/>
              <a:t>‹#›</a:t>
            </a:fld>
            <a:endParaRPr lang="en-US"/>
          </a:p>
        </p:txBody>
      </p:sp>
    </p:spTree>
    <p:extLst>
      <p:ext uri="{BB962C8B-B14F-4D97-AF65-F5344CB8AC3E}">
        <p14:creationId xmlns:p14="http://schemas.microsoft.com/office/powerpoint/2010/main" val="441442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E47321-80F9-2B5F-CDB4-7A8EFC5CC5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8AD273-484E-8E98-59C8-D0617A39C0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0546D-72AB-1A4E-2AA9-3B90C465295F}"/>
              </a:ext>
            </a:extLst>
          </p:cNvPr>
          <p:cNvSpPr>
            <a:spLocks noGrp="1"/>
          </p:cNvSpPr>
          <p:nvPr>
            <p:ph type="dt" sz="half" idx="10"/>
          </p:nvPr>
        </p:nvSpPr>
        <p:spPr/>
        <p:txBody>
          <a:bodyPr/>
          <a:lstStyle/>
          <a:p>
            <a:fld id="{041829A7-28C9-4FC5-9900-426919DE8772}" type="datetimeFigureOut">
              <a:rPr lang="en-US" smtClean="0"/>
              <a:t>3/15/2024</a:t>
            </a:fld>
            <a:endParaRPr lang="en-US"/>
          </a:p>
        </p:txBody>
      </p:sp>
      <p:sp>
        <p:nvSpPr>
          <p:cNvPr id="5" name="Footer Placeholder 4">
            <a:extLst>
              <a:ext uri="{FF2B5EF4-FFF2-40B4-BE49-F238E27FC236}">
                <a16:creationId xmlns:a16="http://schemas.microsoft.com/office/drawing/2014/main" id="{F91457AB-87CF-FAA5-FF21-FACEBF959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87F2E-4CA5-22EE-5246-489950615D3C}"/>
              </a:ext>
            </a:extLst>
          </p:cNvPr>
          <p:cNvSpPr>
            <a:spLocks noGrp="1"/>
          </p:cNvSpPr>
          <p:nvPr>
            <p:ph type="sldNum" sz="quarter" idx="12"/>
          </p:nvPr>
        </p:nvSpPr>
        <p:spPr/>
        <p:txBody>
          <a:bodyPr/>
          <a:lstStyle/>
          <a:p>
            <a:fld id="{C2EC91E3-52EB-405A-9584-02A55FBC38E2}" type="slidenum">
              <a:rPr lang="en-US" smtClean="0"/>
              <a:t>‹#›</a:t>
            </a:fld>
            <a:endParaRPr lang="en-US"/>
          </a:p>
        </p:txBody>
      </p:sp>
    </p:spTree>
    <p:extLst>
      <p:ext uri="{BB962C8B-B14F-4D97-AF65-F5344CB8AC3E}">
        <p14:creationId xmlns:p14="http://schemas.microsoft.com/office/powerpoint/2010/main" val="10972580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98CC1-DE17-4E0B-80DE-3255C98E65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4B58931-A952-7288-5273-FE33077E10E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5AEB22-7237-29E4-0731-D275B47FFD1A}"/>
              </a:ext>
            </a:extLst>
          </p:cNvPr>
          <p:cNvSpPr>
            <a:spLocks noGrp="1"/>
          </p:cNvSpPr>
          <p:nvPr>
            <p:ph type="dt" sz="half" idx="10"/>
          </p:nvPr>
        </p:nvSpPr>
        <p:spPr/>
        <p:txBody>
          <a:bodyPr/>
          <a:lstStyle/>
          <a:p>
            <a:fld id="{041829A7-28C9-4FC5-9900-426919DE8772}" type="datetimeFigureOut">
              <a:rPr lang="en-US" smtClean="0"/>
              <a:t>3/15/2024</a:t>
            </a:fld>
            <a:endParaRPr lang="en-US"/>
          </a:p>
        </p:txBody>
      </p:sp>
      <p:sp>
        <p:nvSpPr>
          <p:cNvPr id="5" name="Footer Placeholder 4">
            <a:extLst>
              <a:ext uri="{FF2B5EF4-FFF2-40B4-BE49-F238E27FC236}">
                <a16:creationId xmlns:a16="http://schemas.microsoft.com/office/drawing/2014/main" id="{F55CF226-7765-809F-DC19-9C590AA89B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11BC96-E8D8-F8DF-A7B8-62319782E26B}"/>
              </a:ext>
            </a:extLst>
          </p:cNvPr>
          <p:cNvSpPr>
            <a:spLocks noGrp="1"/>
          </p:cNvSpPr>
          <p:nvPr>
            <p:ph type="sldNum" sz="quarter" idx="12"/>
          </p:nvPr>
        </p:nvSpPr>
        <p:spPr/>
        <p:txBody>
          <a:bodyPr/>
          <a:lstStyle/>
          <a:p>
            <a:fld id="{C2EC91E3-52EB-405A-9584-02A55FBC38E2}" type="slidenum">
              <a:rPr lang="en-US" smtClean="0"/>
              <a:t>‹#›</a:t>
            </a:fld>
            <a:endParaRPr lang="en-US"/>
          </a:p>
        </p:txBody>
      </p:sp>
    </p:spTree>
    <p:extLst>
      <p:ext uri="{BB962C8B-B14F-4D97-AF65-F5344CB8AC3E}">
        <p14:creationId xmlns:p14="http://schemas.microsoft.com/office/powerpoint/2010/main" val="13778715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648E2-CDDC-5DAC-324F-6828E251067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0EFD4B-2196-2CD7-B09F-9B92B95832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F108041-BA76-9C9A-64B9-D8E0A229D23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5BB41E6-6BBC-3FDE-13EC-C62ACFB0C4D7}"/>
              </a:ext>
            </a:extLst>
          </p:cNvPr>
          <p:cNvSpPr>
            <a:spLocks noGrp="1"/>
          </p:cNvSpPr>
          <p:nvPr>
            <p:ph type="dt" sz="half" idx="10"/>
          </p:nvPr>
        </p:nvSpPr>
        <p:spPr/>
        <p:txBody>
          <a:bodyPr/>
          <a:lstStyle/>
          <a:p>
            <a:fld id="{041829A7-28C9-4FC5-9900-426919DE8772}" type="datetimeFigureOut">
              <a:rPr lang="en-US" smtClean="0"/>
              <a:t>3/15/2024</a:t>
            </a:fld>
            <a:endParaRPr lang="en-US"/>
          </a:p>
        </p:txBody>
      </p:sp>
      <p:sp>
        <p:nvSpPr>
          <p:cNvPr id="6" name="Footer Placeholder 5">
            <a:extLst>
              <a:ext uri="{FF2B5EF4-FFF2-40B4-BE49-F238E27FC236}">
                <a16:creationId xmlns:a16="http://schemas.microsoft.com/office/drawing/2014/main" id="{EE4C4250-ACBD-27FB-64E4-F31FF965A3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FC7211-D3A4-46EE-620B-7A8D75827DF6}"/>
              </a:ext>
            </a:extLst>
          </p:cNvPr>
          <p:cNvSpPr>
            <a:spLocks noGrp="1"/>
          </p:cNvSpPr>
          <p:nvPr>
            <p:ph type="sldNum" sz="quarter" idx="12"/>
          </p:nvPr>
        </p:nvSpPr>
        <p:spPr/>
        <p:txBody>
          <a:bodyPr/>
          <a:lstStyle/>
          <a:p>
            <a:fld id="{C2EC91E3-52EB-405A-9584-02A55FBC38E2}" type="slidenum">
              <a:rPr lang="en-US" smtClean="0"/>
              <a:t>‹#›</a:t>
            </a:fld>
            <a:endParaRPr lang="en-US"/>
          </a:p>
        </p:txBody>
      </p:sp>
    </p:spTree>
    <p:extLst>
      <p:ext uri="{BB962C8B-B14F-4D97-AF65-F5344CB8AC3E}">
        <p14:creationId xmlns:p14="http://schemas.microsoft.com/office/powerpoint/2010/main" val="2188554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780CE-2380-5D4F-1764-E364E5F1DF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32E9A6-1AA1-4518-0BBF-3D399BBE6A7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450B5AC-FD31-BCFD-B554-CCDEF24771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25F5BA-BE50-4986-01CC-E245C3D3F1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372B798-0D21-5DE6-B13F-8A822AB749A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D8036B-AC9F-C194-E1E1-B2114F21E40F}"/>
              </a:ext>
            </a:extLst>
          </p:cNvPr>
          <p:cNvSpPr>
            <a:spLocks noGrp="1"/>
          </p:cNvSpPr>
          <p:nvPr>
            <p:ph type="dt" sz="half" idx="10"/>
          </p:nvPr>
        </p:nvSpPr>
        <p:spPr/>
        <p:txBody>
          <a:bodyPr/>
          <a:lstStyle/>
          <a:p>
            <a:fld id="{041829A7-28C9-4FC5-9900-426919DE8772}" type="datetimeFigureOut">
              <a:rPr lang="en-US" smtClean="0"/>
              <a:t>3/15/2024</a:t>
            </a:fld>
            <a:endParaRPr lang="en-US"/>
          </a:p>
        </p:txBody>
      </p:sp>
      <p:sp>
        <p:nvSpPr>
          <p:cNvPr id="8" name="Footer Placeholder 7">
            <a:extLst>
              <a:ext uri="{FF2B5EF4-FFF2-40B4-BE49-F238E27FC236}">
                <a16:creationId xmlns:a16="http://schemas.microsoft.com/office/drawing/2014/main" id="{4EB58C14-5D27-A2E2-0DDE-1D2E6C012E6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F2E697F-9F98-BEE4-0614-C1F4F08703EF}"/>
              </a:ext>
            </a:extLst>
          </p:cNvPr>
          <p:cNvSpPr>
            <a:spLocks noGrp="1"/>
          </p:cNvSpPr>
          <p:nvPr>
            <p:ph type="sldNum" sz="quarter" idx="12"/>
          </p:nvPr>
        </p:nvSpPr>
        <p:spPr/>
        <p:txBody>
          <a:bodyPr/>
          <a:lstStyle/>
          <a:p>
            <a:fld id="{C2EC91E3-52EB-405A-9584-02A55FBC38E2}" type="slidenum">
              <a:rPr lang="en-US" smtClean="0"/>
              <a:t>‹#›</a:t>
            </a:fld>
            <a:endParaRPr lang="en-US"/>
          </a:p>
        </p:txBody>
      </p:sp>
    </p:spTree>
    <p:extLst>
      <p:ext uri="{BB962C8B-B14F-4D97-AF65-F5344CB8AC3E}">
        <p14:creationId xmlns:p14="http://schemas.microsoft.com/office/powerpoint/2010/main" val="2757088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144B8-502E-F003-4C7E-D679477448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5AF031-655E-82BD-16AD-08881CDA2D5D}"/>
              </a:ext>
            </a:extLst>
          </p:cNvPr>
          <p:cNvSpPr>
            <a:spLocks noGrp="1"/>
          </p:cNvSpPr>
          <p:nvPr>
            <p:ph type="dt" sz="half" idx="10"/>
          </p:nvPr>
        </p:nvSpPr>
        <p:spPr/>
        <p:txBody>
          <a:bodyPr/>
          <a:lstStyle/>
          <a:p>
            <a:fld id="{041829A7-28C9-4FC5-9900-426919DE8772}" type="datetimeFigureOut">
              <a:rPr lang="en-US" smtClean="0"/>
              <a:t>3/15/2024</a:t>
            </a:fld>
            <a:endParaRPr lang="en-US"/>
          </a:p>
        </p:txBody>
      </p:sp>
      <p:sp>
        <p:nvSpPr>
          <p:cNvPr id="4" name="Footer Placeholder 3">
            <a:extLst>
              <a:ext uri="{FF2B5EF4-FFF2-40B4-BE49-F238E27FC236}">
                <a16:creationId xmlns:a16="http://schemas.microsoft.com/office/drawing/2014/main" id="{B3D4C1C6-6521-B620-DD98-72DCF03CFDF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1D26DE-C2E7-EA12-C1EE-B6813A4CC41D}"/>
              </a:ext>
            </a:extLst>
          </p:cNvPr>
          <p:cNvSpPr>
            <a:spLocks noGrp="1"/>
          </p:cNvSpPr>
          <p:nvPr>
            <p:ph type="sldNum" sz="quarter" idx="12"/>
          </p:nvPr>
        </p:nvSpPr>
        <p:spPr/>
        <p:txBody>
          <a:bodyPr/>
          <a:lstStyle/>
          <a:p>
            <a:fld id="{C2EC91E3-52EB-405A-9584-02A55FBC38E2}" type="slidenum">
              <a:rPr lang="en-US" smtClean="0"/>
              <a:t>‹#›</a:t>
            </a:fld>
            <a:endParaRPr lang="en-US"/>
          </a:p>
        </p:txBody>
      </p:sp>
    </p:spTree>
    <p:extLst>
      <p:ext uri="{BB962C8B-B14F-4D97-AF65-F5344CB8AC3E}">
        <p14:creationId xmlns:p14="http://schemas.microsoft.com/office/powerpoint/2010/main" val="13414660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1F1242-257B-475B-86DB-8C53C7AA39FD}"/>
              </a:ext>
            </a:extLst>
          </p:cNvPr>
          <p:cNvSpPr>
            <a:spLocks noGrp="1"/>
          </p:cNvSpPr>
          <p:nvPr>
            <p:ph type="dt" sz="half" idx="10"/>
          </p:nvPr>
        </p:nvSpPr>
        <p:spPr/>
        <p:txBody>
          <a:bodyPr/>
          <a:lstStyle/>
          <a:p>
            <a:fld id="{041829A7-28C9-4FC5-9900-426919DE8772}" type="datetimeFigureOut">
              <a:rPr lang="en-US" smtClean="0"/>
              <a:t>3/15/2024</a:t>
            </a:fld>
            <a:endParaRPr lang="en-US"/>
          </a:p>
        </p:txBody>
      </p:sp>
      <p:sp>
        <p:nvSpPr>
          <p:cNvPr id="3" name="Footer Placeholder 2">
            <a:extLst>
              <a:ext uri="{FF2B5EF4-FFF2-40B4-BE49-F238E27FC236}">
                <a16:creationId xmlns:a16="http://schemas.microsoft.com/office/drawing/2014/main" id="{CDCE744E-1B9D-42A1-4315-2FF711E7C7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9E0C029-49A1-1FB8-3CD1-0AD9FB1D70EE}"/>
              </a:ext>
            </a:extLst>
          </p:cNvPr>
          <p:cNvSpPr>
            <a:spLocks noGrp="1"/>
          </p:cNvSpPr>
          <p:nvPr>
            <p:ph type="sldNum" sz="quarter" idx="12"/>
          </p:nvPr>
        </p:nvSpPr>
        <p:spPr/>
        <p:txBody>
          <a:bodyPr/>
          <a:lstStyle/>
          <a:p>
            <a:fld id="{C2EC91E3-52EB-405A-9584-02A55FBC38E2}" type="slidenum">
              <a:rPr lang="en-US" smtClean="0"/>
              <a:t>‹#›</a:t>
            </a:fld>
            <a:endParaRPr lang="en-US"/>
          </a:p>
        </p:txBody>
      </p:sp>
    </p:spTree>
    <p:extLst>
      <p:ext uri="{BB962C8B-B14F-4D97-AF65-F5344CB8AC3E}">
        <p14:creationId xmlns:p14="http://schemas.microsoft.com/office/powerpoint/2010/main" val="20073657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0C3FA-02E4-757C-BF93-ABC31062B0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91D7CF-E9E0-E423-91DD-5E5ACF5E349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300F21-326F-9C09-4C39-E1240E0B3C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53791B-9D69-2029-79C1-4B14021274DA}"/>
              </a:ext>
            </a:extLst>
          </p:cNvPr>
          <p:cNvSpPr>
            <a:spLocks noGrp="1"/>
          </p:cNvSpPr>
          <p:nvPr>
            <p:ph type="dt" sz="half" idx="10"/>
          </p:nvPr>
        </p:nvSpPr>
        <p:spPr/>
        <p:txBody>
          <a:bodyPr/>
          <a:lstStyle/>
          <a:p>
            <a:fld id="{041829A7-28C9-4FC5-9900-426919DE8772}" type="datetimeFigureOut">
              <a:rPr lang="en-US" smtClean="0"/>
              <a:t>3/15/2024</a:t>
            </a:fld>
            <a:endParaRPr lang="en-US"/>
          </a:p>
        </p:txBody>
      </p:sp>
      <p:sp>
        <p:nvSpPr>
          <p:cNvPr id="6" name="Footer Placeholder 5">
            <a:extLst>
              <a:ext uri="{FF2B5EF4-FFF2-40B4-BE49-F238E27FC236}">
                <a16:creationId xmlns:a16="http://schemas.microsoft.com/office/drawing/2014/main" id="{31F997A1-7AB3-9BD1-15B0-D6902A9A13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AED98-D922-BB07-EA4C-F72BEC718303}"/>
              </a:ext>
            </a:extLst>
          </p:cNvPr>
          <p:cNvSpPr>
            <a:spLocks noGrp="1"/>
          </p:cNvSpPr>
          <p:nvPr>
            <p:ph type="sldNum" sz="quarter" idx="12"/>
          </p:nvPr>
        </p:nvSpPr>
        <p:spPr/>
        <p:txBody>
          <a:bodyPr/>
          <a:lstStyle/>
          <a:p>
            <a:fld id="{C2EC91E3-52EB-405A-9584-02A55FBC38E2}" type="slidenum">
              <a:rPr lang="en-US" smtClean="0"/>
              <a:t>‹#›</a:t>
            </a:fld>
            <a:endParaRPr lang="en-US"/>
          </a:p>
        </p:txBody>
      </p:sp>
    </p:spTree>
    <p:extLst>
      <p:ext uri="{BB962C8B-B14F-4D97-AF65-F5344CB8AC3E}">
        <p14:creationId xmlns:p14="http://schemas.microsoft.com/office/powerpoint/2010/main" val="10912716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70102-EAF3-970B-4DF1-4C5304E0D5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749BDA0-5A77-3208-88DA-FF4B68B0DA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9409620-939E-6461-8C15-27DDC5DDAD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5E2399F-3754-03D4-FF52-0909DA3D3A76}"/>
              </a:ext>
            </a:extLst>
          </p:cNvPr>
          <p:cNvSpPr>
            <a:spLocks noGrp="1"/>
          </p:cNvSpPr>
          <p:nvPr>
            <p:ph type="dt" sz="half" idx="10"/>
          </p:nvPr>
        </p:nvSpPr>
        <p:spPr/>
        <p:txBody>
          <a:bodyPr/>
          <a:lstStyle/>
          <a:p>
            <a:fld id="{041829A7-28C9-4FC5-9900-426919DE8772}" type="datetimeFigureOut">
              <a:rPr lang="en-US" smtClean="0"/>
              <a:t>3/15/2024</a:t>
            </a:fld>
            <a:endParaRPr lang="en-US"/>
          </a:p>
        </p:txBody>
      </p:sp>
      <p:sp>
        <p:nvSpPr>
          <p:cNvPr id="6" name="Footer Placeholder 5">
            <a:extLst>
              <a:ext uri="{FF2B5EF4-FFF2-40B4-BE49-F238E27FC236}">
                <a16:creationId xmlns:a16="http://schemas.microsoft.com/office/drawing/2014/main" id="{0727BE7A-1484-366F-F4D1-207A490C18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7533A37-66E3-E1A2-DA29-DD8D196DD6DE}"/>
              </a:ext>
            </a:extLst>
          </p:cNvPr>
          <p:cNvSpPr>
            <a:spLocks noGrp="1"/>
          </p:cNvSpPr>
          <p:nvPr>
            <p:ph type="sldNum" sz="quarter" idx="12"/>
          </p:nvPr>
        </p:nvSpPr>
        <p:spPr/>
        <p:txBody>
          <a:bodyPr/>
          <a:lstStyle/>
          <a:p>
            <a:fld id="{C2EC91E3-52EB-405A-9584-02A55FBC38E2}" type="slidenum">
              <a:rPr lang="en-US" smtClean="0"/>
              <a:t>‹#›</a:t>
            </a:fld>
            <a:endParaRPr lang="en-US"/>
          </a:p>
        </p:txBody>
      </p:sp>
    </p:spTree>
    <p:extLst>
      <p:ext uri="{BB962C8B-B14F-4D97-AF65-F5344CB8AC3E}">
        <p14:creationId xmlns:p14="http://schemas.microsoft.com/office/powerpoint/2010/main" val="1963479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B3AC8A-C6B4-6360-E1E4-F6442276713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8067C8-9860-304D-89C9-C708AB46C2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18FC59-2C91-1F52-1519-3B3B560883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1829A7-28C9-4FC5-9900-426919DE8772}" type="datetimeFigureOut">
              <a:rPr lang="en-US" smtClean="0"/>
              <a:t>3/15/2024</a:t>
            </a:fld>
            <a:endParaRPr lang="en-US"/>
          </a:p>
        </p:txBody>
      </p:sp>
      <p:sp>
        <p:nvSpPr>
          <p:cNvPr id="5" name="Footer Placeholder 4">
            <a:extLst>
              <a:ext uri="{FF2B5EF4-FFF2-40B4-BE49-F238E27FC236}">
                <a16:creationId xmlns:a16="http://schemas.microsoft.com/office/drawing/2014/main" id="{A50E10B1-EE8D-ED78-A908-DF4DA0542D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674ED5-2E92-EFFC-A48B-7026EA95E3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2EC91E3-52EB-405A-9584-02A55FBC38E2}" type="slidenum">
              <a:rPr lang="en-US" smtClean="0"/>
              <a:t>‹#›</a:t>
            </a:fld>
            <a:endParaRPr lang="en-US"/>
          </a:p>
        </p:txBody>
      </p:sp>
    </p:spTree>
    <p:extLst>
      <p:ext uri="{BB962C8B-B14F-4D97-AF65-F5344CB8AC3E}">
        <p14:creationId xmlns:p14="http://schemas.microsoft.com/office/powerpoint/2010/main" val="28047860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1.xml"/><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3.jpg"/><Relationship Id="rId5" Type="http://schemas.openxmlformats.org/officeDocument/2006/relationships/image" Target="../media/image32.JPEG"/><Relationship Id="rId4" Type="http://schemas.openxmlformats.org/officeDocument/2006/relationships/image" Target="../media/image31.jp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6.png"/><Relationship Id="rId4" Type="http://schemas.openxmlformats.org/officeDocument/2006/relationships/image" Target="../media/image45.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jpg"/><Relationship Id="rId4" Type="http://schemas.openxmlformats.org/officeDocument/2006/relationships/image" Target="../media/image53.jpg"/></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5.JP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FE2B11-0F57-43E2-B18E-7EA42FD038F1}"/>
              </a:ext>
            </a:extLst>
          </p:cNvPr>
          <p:cNvSpPr txBox="1"/>
          <p:nvPr/>
        </p:nvSpPr>
        <p:spPr>
          <a:xfrm>
            <a:off x="2835067" y="5982929"/>
            <a:ext cx="6521865" cy="784830"/>
          </a:xfrm>
          <a:prstGeom prst="rect">
            <a:avLst/>
          </a:prstGeom>
          <a:noFill/>
        </p:spPr>
        <p:txBody>
          <a:bodyPr wrap="square">
            <a:spAutoFit/>
          </a:bodyPr>
          <a:lstStyle/>
          <a:p>
            <a:pPr algn="ctr"/>
            <a:r>
              <a:rPr lang="en-US" sz="900" dirty="0"/>
              <a:t>This presentation is protected by US and International Copyright laws.  Reproduction, distribution, display and use of the presentation without written permission of the Provider is prohibited. </a:t>
            </a:r>
          </a:p>
          <a:p>
            <a:pPr algn="ctr"/>
            <a:endParaRPr lang="en-US" sz="900" dirty="0"/>
          </a:p>
          <a:p>
            <a:pPr algn="ctr"/>
            <a:r>
              <a:rPr lang="en-US" sz="900" dirty="0"/>
              <a:t>©2023, NUFAM, LLC. </a:t>
            </a:r>
          </a:p>
          <a:p>
            <a:pPr algn="ctr"/>
            <a:endParaRPr lang="en-US" sz="900" dirty="0"/>
          </a:p>
        </p:txBody>
      </p:sp>
      <p:sp>
        <p:nvSpPr>
          <p:cNvPr id="10" name="TextBox 9">
            <a:extLst>
              <a:ext uri="{FF2B5EF4-FFF2-40B4-BE49-F238E27FC236}">
                <a16:creationId xmlns:a16="http://schemas.microsoft.com/office/drawing/2014/main" id="{3470FCD2-00D8-4036-A0DE-63845F4D42F7}"/>
              </a:ext>
            </a:extLst>
          </p:cNvPr>
          <p:cNvSpPr txBox="1"/>
          <p:nvPr/>
        </p:nvSpPr>
        <p:spPr>
          <a:xfrm>
            <a:off x="742283" y="816769"/>
            <a:ext cx="11015958" cy="1323439"/>
          </a:xfrm>
          <a:prstGeom prst="rect">
            <a:avLst/>
          </a:prstGeom>
          <a:noFill/>
        </p:spPr>
        <p:txBody>
          <a:bodyPr wrap="square">
            <a:spAutoFit/>
          </a:bodyPr>
          <a:lstStyle/>
          <a:p>
            <a:pPr marL="0" marR="0" algn="ctr">
              <a:spcBef>
                <a:spcPts val="0"/>
              </a:spcBef>
              <a:spcAft>
                <a:spcPts val="0"/>
              </a:spcAft>
            </a:pPr>
            <a:r>
              <a:rPr lang="en-US" sz="4000" b="1" dirty="0">
                <a:effectLst/>
                <a:latin typeface="Arial" panose="020B0604020202020204" pitchFamily="34" charset="0"/>
                <a:ea typeface="Times New Roman" panose="02020603050405020304" pitchFamily="18" charset="0"/>
              </a:rPr>
              <a:t>You can’t know where you are going without knowing where you have been. </a:t>
            </a:r>
            <a:endParaRPr lang="en-US" sz="4000" dirty="0">
              <a:effectLst/>
              <a:latin typeface="Times New Roman" panose="02020603050405020304" pitchFamily="18" charset="0"/>
              <a:ea typeface="Times New Roman" panose="02020603050405020304" pitchFamily="18" charset="0"/>
            </a:endParaRPr>
          </a:p>
        </p:txBody>
      </p:sp>
      <p:pic>
        <p:nvPicPr>
          <p:cNvPr id="2050" name="Picture 2">
            <a:extLst>
              <a:ext uri="{FF2B5EF4-FFF2-40B4-BE49-F238E27FC236}">
                <a16:creationId xmlns:a16="http://schemas.microsoft.com/office/drawing/2014/main" id="{60B8CF31-90B8-4874-8869-4D675DAD2D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3005" y="4135812"/>
            <a:ext cx="1563024" cy="141053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51A73D-2175-41A0-BCF8-DCBE290A809C}"/>
              </a:ext>
            </a:extLst>
          </p:cNvPr>
          <p:cNvSpPr txBox="1"/>
          <p:nvPr/>
        </p:nvSpPr>
        <p:spPr>
          <a:xfrm>
            <a:off x="4835328" y="4819644"/>
            <a:ext cx="2521341" cy="738664"/>
          </a:xfrm>
          <a:prstGeom prst="rect">
            <a:avLst/>
          </a:prstGeom>
          <a:noFill/>
        </p:spPr>
        <p:txBody>
          <a:bodyPr wrap="square" rtlCol="0">
            <a:spAutoFit/>
          </a:bodyPr>
          <a:lstStyle/>
          <a:p>
            <a:pPr algn="ctr"/>
            <a:r>
              <a:rPr lang="en-US" dirty="0"/>
              <a:t>Presented by</a:t>
            </a:r>
          </a:p>
          <a:p>
            <a:pPr algn="ctr"/>
            <a:r>
              <a:rPr lang="en-US" sz="2400" dirty="0"/>
              <a:t>David Leslie, RWC </a:t>
            </a:r>
          </a:p>
        </p:txBody>
      </p:sp>
      <p:pic>
        <p:nvPicPr>
          <p:cNvPr id="3" name="Picture 2" descr="A picture containing text, clipart&#10;&#10;Description automatically generated">
            <a:extLst>
              <a:ext uri="{FF2B5EF4-FFF2-40B4-BE49-F238E27FC236}">
                <a16:creationId xmlns:a16="http://schemas.microsoft.com/office/drawing/2014/main" id="{D51BF26A-752D-30B6-0D01-42072329D1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1860" y="3191245"/>
            <a:ext cx="3348275" cy="1406507"/>
          </a:xfrm>
          <a:prstGeom prst="rect">
            <a:avLst/>
          </a:prstGeom>
        </p:spPr>
      </p:pic>
    </p:spTree>
    <p:extLst>
      <p:ext uri="{BB962C8B-B14F-4D97-AF65-F5344CB8AC3E}">
        <p14:creationId xmlns:p14="http://schemas.microsoft.com/office/powerpoint/2010/main" val="26429625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1FE6EE0-9587-2E09-1A00-A14519F20237}"/>
              </a:ext>
            </a:extLst>
          </p:cNvPr>
          <p:cNvSpPr txBox="1"/>
          <p:nvPr/>
        </p:nvSpPr>
        <p:spPr>
          <a:xfrm>
            <a:off x="480713" y="116357"/>
            <a:ext cx="5414264" cy="2554545"/>
          </a:xfrm>
          <a:prstGeom prst="rect">
            <a:avLst/>
          </a:prstGeom>
          <a:noFill/>
        </p:spPr>
        <p:txBody>
          <a:bodyPr wrap="square">
            <a:spAutoFit/>
          </a:bodyPr>
          <a:lstStyle/>
          <a:p>
            <a:r>
              <a:rPr lang="en-US" sz="4000" dirty="0">
                <a:effectLst/>
                <a:latin typeface="Calibri" panose="020F0502020204030204" pitchFamily="34" charset="0"/>
                <a:ea typeface="Calibri" panose="020F0502020204030204" pitchFamily="34" charset="0"/>
              </a:rPr>
              <a:t>George Santaya said: "Those who cannot remember the past are condemned to repeat it." </a:t>
            </a:r>
            <a:endParaRPr lang="en-US" sz="4000" dirty="0"/>
          </a:p>
        </p:txBody>
      </p:sp>
      <p:pic>
        <p:nvPicPr>
          <p:cNvPr id="2" name="Picture 1" descr="A person looking at a tall building&#10;&#10;Description automatically generated">
            <a:extLst>
              <a:ext uri="{FF2B5EF4-FFF2-40B4-BE49-F238E27FC236}">
                <a16:creationId xmlns:a16="http://schemas.microsoft.com/office/drawing/2014/main" id="{DDE36B9C-F5CF-1961-D575-9B5BBF7423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7652" y="2860145"/>
            <a:ext cx="5084045" cy="3807670"/>
          </a:xfrm>
          <a:prstGeom prst="rect">
            <a:avLst/>
          </a:prstGeom>
        </p:spPr>
      </p:pic>
      <p:pic>
        <p:nvPicPr>
          <p:cNvPr id="3" name="Picture 2" descr="A tall building with many windows with Vdara in the background&#10;&#10;Description automatically generated">
            <a:extLst>
              <a:ext uri="{FF2B5EF4-FFF2-40B4-BE49-F238E27FC236}">
                <a16:creationId xmlns:a16="http://schemas.microsoft.com/office/drawing/2014/main" id="{330EAC29-24B1-CE15-4B75-64D06B9BB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8184" y="190185"/>
            <a:ext cx="4743448" cy="6364883"/>
          </a:xfrm>
          <a:prstGeom prst="rect">
            <a:avLst/>
          </a:prstGeom>
        </p:spPr>
      </p:pic>
    </p:spTree>
    <p:extLst>
      <p:ext uri="{BB962C8B-B14F-4D97-AF65-F5344CB8AC3E}">
        <p14:creationId xmlns:p14="http://schemas.microsoft.com/office/powerpoint/2010/main" val="286452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82A25D-2BBB-F733-282A-40A62C63924B}"/>
              </a:ext>
            </a:extLst>
          </p:cNvPr>
          <p:cNvSpPr txBox="1"/>
          <p:nvPr/>
        </p:nvSpPr>
        <p:spPr>
          <a:xfrm>
            <a:off x="245670" y="248744"/>
            <a:ext cx="11700660" cy="1505883"/>
          </a:xfrm>
          <a:prstGeom prst="rect">
            <a:avLst/>
          </a:prstGeom>
        </p:spPr>
        <p:txBody>
          <a:bodyPr vert="horz" lIns="91440" tIns="45720" rIns="91440" bIns="45720" rtlCol="0" anchor="ctr">
            <a:normAutofit/>
          </a:bodyPr>
          <a:lstStyle/>
          <a:p>
            <a:pPr marL="0" marR="0" algn="ctr">
              <a:lnSpc>
                <a:spcPct val="90000"/>
              </a:lnSpc>
              <a:spcBef>
                <a:spcPct val="0"/>
              </a:spcBef>
              <a:spcAft>
                <a:spcPts val="600"/>
              </a:spcAft>
            </a:pPr>
            <a:r>
              <a:rPr lang="en-US" sz="5200" b="1" kern="1200" dirty="0">
                <a:solidFill>
                  <a:schemeClr val="tx1"/>
                </a:solidFill>
                <a:effectLst/>
                <a:latin typeface="+mj-lt"/>
                <a:ea typeface="+mj-ea"/>
                <a:cs typeface="+mj-cs"/>
              </a:rPr>
              <a:t>Principle, Process, or</a:t>
            </a:r>
            <a:r>
              <a:rPr lang="en-US" sz="5200" b="1" dirty="0">
                <a:latin typeface="+mj-lt"/>
                <a:ea typeface="+mj-ea"/>
                <a:cs typeface="+mj-cs"/>
              </a:rPr>
              <a:t> </a:t>
            </a:r>
            <a:r>
              <a:rPr lang="en-US" sz="5200" b="1" kern="1200" dirty="0">
                <a:solidFill>
                  <a:schemeClr val="tx1"/>
                </a:solidFill>
                <a:effectLst/>
                <a:latin typeface="+mj-lt"/>
                <a:ea typeface="+mj-ea"/>
                <a:cs typeface="+mj-cs"/>
              </a:rPr>
              <a:t>Property </a:t>
            </a:r>
            <a:endParaRPr lang="en-US" sz="5200" kern="1200" dirty="0">
              <a:solidFill>
                <a:schemeClr val="tx1"/>
              </a:solidFill>
              <a:effectLst/>
              <a:latin typeface="+mj-lt"/>
              <a:ea typeface="+mj-ea"/>
              <a:cs typeface="+mj-cs"/>
            </a:endParaRPr>
          </a:p>
        </p:txBody>
      </p:sp>
      <p:pic>
        <p:nvPicPr>
          <p:cNvPr id="5" name="Picture 4" descr="Low angle view of a tall building&#10;&#10;Description automatically generated">
            <a:extLst>
              <a:ext uri="{FF2B5EF4-FFF2-40B4-BE49-F238E27FC236}">
                <a16:creationId xmlns:a16="http://schemas.microsoft.com/office/drawing/2014/main" id="{70A10F51-BA94-B044-3735-C80F616FC6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03637" y="1964276"/>
            <a:ext cx="5292794" cy="3697056"/>
          </a:xfrm>
          <a:prstGeom prst="rect">
            <a:avLst/>
          </a:prstGeom>
        </p:spPr>
      </p:pic>
      <p:pic>
        <p:nvPicPr>
          <p:cNvPr id="7" name="Picture 6" descr="A white metal cabinet with open doors&#10;&#10;Description automatically generated">
            <a:extLst>
              <a:ext uri="{FF2B5EF4-FFF2-40B4-BE49-F238E27FC236}">
                <a16:creationId xmlns:a16="http://schemas.microsoft.com/office/drawing/2014/main" id="{8AF5B7D6-1866-65F1-6374-E4A264637CC6}"/>
              </a:ext>
            </a:extLst>
          </p:cNvPr>
          <p:cNvPicPr>
            <a:picLocks noChangeAspect="1"/>
          </p:cNvPicPr>
          <p:nvPr/>
        </p:nvPicPr>
        <p:blipFill>
          <a:blip r:embed="rId3">
            <a:clrChange>
              <a:clrFrom>
                <a:srgbClr val="FDFDFD"/>
              </a:clrFrom>
              <a:clrTo>
                <a:srgbClr val="FDFDFD">
                  <a:alpha val="0"/>
                </a:srgbClr>
              </a:clrTo>
            </a:clrChange>
            <a:extLst>
              <a:ext uri="{28A0092B-C50C-407E-A947-70E740481C1C}">
                <a14:useLocalDpi xmlns:a14="http://schemas.microsoft.com/office/drawing/2010/main" val="0"/>
              </a:ext>
            </a:extLst>
          </a:blip>
          <a:stretch>
            <a:fillRect/>
          </a:stretch>
        </p:blipFill>
        <p:spPr>
          <a:xfrm>
            <a:off x="920856" y="1532937"/>
            <a:ext cx="4825620" cy="2767635"/>
          </a:xfrm>
          <a:prstGeom prst="rect">
            <a:avLst/>
          </a:prstGeom>
        </p:spPr>
      </p:pic>
      <p:pic>
        <p:nvPicPr>
          <p:cNvPr id="9" name="Picture 8" descr="A black cylinder with a white label&#10;&#10;Description automatically generated">
            <a:extLst>
              <a:ext uri="{FF2B5EF4-FFF2-40B4-BE49-F238E27FC236}">
                <a16:creationId xmlns:a16="http://schemas.microsoft.com/office/drawing/2014/main" id="{FDEFC7E5-61DE-60CE-5615-C550A2645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2223" y="3885106"/>
            <a:ext cx="1981200" cy="2724150"/>
          </a:xfrm>
          <a:prstGeom prst="rect">
            <a:avLst/>
          </a:prstGeom>
        </p:spPr>
      </p:pic>
      <p:sp>
        <p:nvSpPr>
          <p:cNvPr id="11" name="TextBox 10">
            <a:extLst>
              <a:ext uri="{FF2B5EF4-FFF2-40B4-BE49-F238E27FC236}">
                <a16:creationId xmlns:a16="http://schemas.microsoft.com/office/drawing/2014/main" id="{29212BAB-C87B-77A3-211D-DB956BE6C4E1}"/>
              </a:ext>
            </a:extLst>
          </p:cNvPr>
          <p:cNvSpPr txBox="1"/>
          <p:nvPr/>
        </p:nvSpPr>
        <p:spPr>
          <a:xfrm>
            <a:off x="384818" y="4503209"/>
            <a:ext cx="3842626"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a:t>8-Year Period</a:t>
            </a:r>
          </a:p>
          <a:p>
            <a:pPr marL="342900" indent="-342900">
              <a:buFont typeface="Arial" panose="020B0604020202020204" pitchFamily="34" charset="0"/>
              <a:buChar char="•"/>
            </a:pPr>
            <a:r>
              <a:rPr lang="en-US" sz="2400" dirty="0"/>
              <a:t>Replace 5 Compressors</a:t>
            </a:r>
          </a:p>
          <a:p>
            <a:pPr marL="342900" indent="-342900">
              <a:buFont typeface="Arial" panose="020B0604020202020204" pitchFamily="34" charset="0"/>
              <a:buChar char="•"/>
            </a:pPr>
            <a:r>
              <a:rPr lang="en-US" sz="2400" dirty="0"/>
              <a:t>15-Year EUL</a:t>
            </a:r>
          </a:p>
        </p:txBody>
      </p:sp>
    </p:spTree>
    <p:extLst>
      <p:ext uri="{BB962C8B-B14F-4D97-AF65-F5344CB8AC3E}">
        <p14:creationId xmlns:p14="http://schemas.microsoft.com/office/powerpoint/2010/main" val="3289026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CC5337-F602-0BEF-6914-EFBC668EF2A6}"/>
              </a:ext>
            </a:extLst>
          </p:cNvPr>
          <p:cNvSpPr txBox="1"/>
          <p:nvPr/>
        </p:nvSpPr>
        <p:spPr>
          <a:xfrm>
            <a:off x="245670" y="58057"/>
            <a:ext cx="11700660" cy="1505883"/>
          </a:xfrm>
          <a:prstGeom prst="rect">
            <a:avLst/>
          </a:prstGeom>
        </p:spPr>
        <p:txBody>
          <a:bodyPr vert="horz" lIns="91440" tIns="45720" rIns="91440" bIns="45720" rtlCol="0" anchor="ctr">
            <a:normAutofit/>
          </a:bodyPr>
          <a:lstStyle/>
          <a:p>
            <a:pPr marL="0" marR="0" algn="ctr">
              <a:lnSpc>
                <a:spcPct val="90000"/>
              </a:lnSpc>
              <a:spcBef>
                <a:spcPct val="0"/>
              </a:spcBef>
              <a:spcAft>
                <a:spcPts val="600"/>
              </a:spcAft>
            </a:pPr>
            <a:r>
              <a:rPr lang="en-US" sz="5200" b="1" kern="1200">
                <a:solidFill>
                  <a:schemeClr val="tx1"/>
                </a:solidFill>
                <a:effectLst/>
                <a:latin typeface="+mj-lt"/>
                <a:ea typeface="+mj-ea"/>
                <a:cs typeface="+mj-cs"/>
              </a:rPr>
              <a:t>Principle, Process, or</a:t>
            </a:r>
            <a:r>
              <a:rPr lang="en-US" sz="5200" b="1">
                <a:latin typeface="+mj-lt"/>
                <a:ea typeface="+mj-ea"/>
                <a:cs typeface="+mj-cs"/>
              </a:rPr>
              <a:t> </a:t>
            </a:r>
            <a:r>
              <a:rPr lang="en-US" sz="5200" b="1" kern="1200">
                <a:solidFill>
                  <a:schemeClr val="tx1"/>
                </a:solidFill>
                <a:effectLst/>
                <a:latin typeface="+mj-lt"/>
                <a:ea typeface="+mj-ea"/>
                <a:cs typeface="+mj-cs"/>
              </a:rPr>
              <a:t>Property </a:t>
            </a:r>
            <a:endParaRPr lang="en-US" sz="5200" kern="1200" dirty="0">
              <a:solidFill>
                <a:schemeClr val="tx1"/>
              </a:solidFill>
              <a:effectLst/>
              <a:latin typeface="+mj-lt"/>
              <a:ea typeface="+mj-ea"/>
              <a:cs typeface="+mj-cs"/>
            </a:endParaRPr>
          </a:p>
        </p:txBody>
      </p:sp>
      <p:pic>
        <p:nvPicPr>
          <p:cNvPr id="4" name="Picture 3" descr="A large building with a lawn and cars parked in front&#10;&#10;Description automatically generated">
            <a:extLst>
              <a:ext uri="{FF2B5EF4-FFF2-40B4-BE49-F238E27FC236}">
                <a16:creationId xmlns:a16="http://schemas.microsoft.com/office/drawing/2014/main" id="{C963F0ED-0DC8-018B-0D6C-DDE3B5AEC6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8558" y="1848797"/>
            <a:ext cx="5695398" cy="4273827"/>
          </a:xfrm>
          <a:prstGeom prst="rect">
            <a:avLst/>
          </a:prstGeom>
        </p:spPr>
      </p:pic>
      <p:sp>
        <p:nvSpPr>
          <p:cNvPr id="5" name="TextBox 4">
            <a:extLst>
              <a:ext uri="{FF2B5EF4-FFF2-40B4-BE49-F238E27FC236}">
                <a16:creationId xmlns:a16="http://schemas.microsoft.com/office/drawing/2014/main" id="{2DAB02C0-0235-5CB8-4EF1-9F0E76E94BE8}"/>
              </a:ext>
            </a:extLst>
          </p:cNvPr>
          <p:cNvSpPr txBox="1"/>
          <p:nvPr/>
        </p:nvSpPr>
        <p:spPr>
          <a:xfrm>
            <a:off x="510713" y="4350809"/>
            <a:ext cx="3842626" cy="1200329"/>
          </a:xfrm>
          <a:prstGeom prst="rect">
            <a:avLst/>
          </a:prstGeom>
          <a:noFill/>
        </p:spPr>
        <p:txBody>
          <a:bodyPr wrap="square" rtlCol="0">
            <a:spAutoFit/>
          </a:bodyPr>
          <a:lstStyle/>
          <a:p>
            <a:pPr marL="342900" indent="-342900">
              <a:buFont typeface="Arial" panose="020B0604020202020204" pitchFamily="34" charset="0"/>
              <a:buChar char="•"/>
            </a:pPr>
            <a:r>
              <a:rPr lang="en-US" sz="2400"/>
              <a:t>9-Year Period</a:t>
            </a:r>
          </a:p>
          <a:p>
            <a:pPr marL="342900" indent="-342900">
              <a:buFont typeface="Arial" panose="020B0604020202020204" pitchFamily="34" charset="0"/>
              <a:buChar char="•"/>
            </a:pPr>
            <a:r>
              <a:rPr lang="en-US" sz="2400"/>
              <a:t>Taking Replacement Bids</a:t>
            </a:r>
          </a:p>
          <a:p>
            <a:pPr marL="342900" indent="-342900">
              <a:buFont typeface="Arial" panose="020B0604020202020204" pitchFamily="34" charset="0"/>
              <a:buChar char="•"/>
            </a:pPr>
            <a:r>
              <a:rPr lang="en-US" sz="2400"/>
              <a:t>Under Warranty </a:t>
            </a:r>
            <a:endParaRPr lang="en-US" sz="2400" dirty="0"/>
          </a:p>
        </p:txBody>
      </p:sp>
      <p:pic>
        <p:nvPicPr>
          <p:cNvPr id="9" name="Picture 8" descr="A red wax seal with white text&#10;&#10;Description automatically generated">
            <a:extLst>
              <a:ext uri="{FF2B5EF4-FFF2-40B4-BE49-F238E27FC236}">
                <a16:creationId xmlns:a16="http://schemas.microsoft.com/office/drawing/2014/main" id="{06B155DE-4D18-CFEC-6E33-F59C271F09B1}"/>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625574" y="4941234"/>
            <a:ext cx="1712247" cy="1613252"/>
          </a:xfrm>
          <a:prstGeom prst="rect">
            <a:avLst/>
          </a:prstGeom>
        </p:spPr>
      </p:pic>
      <p:pic>
        <p:nvPicPr>
          <p:cNvPr id="11" name="Picture 10" descr="A roof with air conditioning units&#10;&#10;Description automatically generated">
            <a:extLst>
              <a:ext uri="{FF2B5EF4-FFF2-40B4-BE49-F238E27FC236}">
                <a16:creationId xmlns:a16="http://schemas.microsoft.com/office/drawing/2014/main" id="{8DB0CC33-93A4-DD51-937F-A9E887BF3F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1208" y="1470991"/>
            <a:ext cx="4708898" cy="2642869"/>
          </a:xfrm>
          <a:prstGeom prst="rect">
            <a:avLst/>
          </a:prstGeom>
        </p:spPr>
      </p:pic>
    </p:spTree>
    <p:extLst>
      <p:ext uri="{BB962C8B-B14F-4D97-AF65-F5344CB8AC3E}">
        <p14:creationId xmlns:p14="http://schemas.microsoft.com/office/powerpoint/2010/main" val="150315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looking at a mirror&#10;&#10;Description automatically generated">
            <a:extLst>
              <a:ext uri="{FF2B5EF4-FFF2-40B4-BE49-F238E27FC236}">
                <a16:creationId xmlns:a16="http://schemas.microsoft.com/office/drawing/2014/main" id="{EB04621E-16A8-402B-2D50-F46A920BBB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95956" y="1241591"/>
            <a:ext cx="5458047" cy="3911600"/>
          </a:xfrm>
          <a:prstGeom prst="rect">
            <a:avLst/>
          </a:prstGeom>
        </p:spPr>
      </p:pic>
      <p:pic>
        <p:nvPicPr>
          <p:cNvPr id="7" name="Picture 6" descr="A building with many windows&#10;&#10;Description automatically generated">
            <a:extLst>
              <a:ext uri="{FF2B5EF4-FFF2-40B4-BE49-F238E27FC236}">
                <a16:creationId xmlns:a16="http://schemas.microsoft.com/office/drawing/2014/main" id="{17931136-E5D8-8F78-1129-4C03FD66D1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04641" y="489223"/>
            <a:ext cx="4162660" cy="3121995"/>
          </a:xfrm>
          <a:prstGeom prst="rect">
            <a:avLst/>
          </a:prstGeom>
        </p:spPr>
      </p:pic>
      <p:pic>
        <p:nvPicPr>
          <p:cNvPr id="9" name="Picture 8" descr="A building with flags and umbrellas&#10;&#10;Description automatically generated">
            <a:extLst>
              <a:ext uri="{FF2B5EF4-FFF2-40B4-BE49-F238E27FC236}">
                <a16:creationId xmlns:a16="http://schemas.microsoft.com/office/drawing/2014/main" id="{C61F0B8A-3B76-D8EE-0DEA-106F253323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3480" y="4057125"/>
            <a:ext cx="4548754" cy="2409936"/>
          </a:xfrm>
          <a:prstGeom prst="rect">
            <a:avLst/>
          </a:prstGeom>
        </p:spPr>
      </p:pic>
      <p:pic>
        <p:nvPicPr>
          <p:cNvPr id="11" name="Picture 10" descr="An aerial view of a stadium&#10;&#10;Description automatically generated">
            <a:extLst>
              <a:ext uri="{FF2B5EF4-FFF2-40B4-BE49-F238E27FC236}">
                <a16:creationId xmlns:a16="http://schemas.microsoft.com/office/drawing/2014/main" id="{BE477D7C-862C-18C0-2786-082CEC1DBE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560" y="210927"/>
            <a:ext cx="3474010" cy="2605508"/>
          </a:xfrm>
          <a:prstGeom prst="rect">
            <a:avLst/>
          </a:prstGeom>
        </p:spPr>
      </p:pic>
      <p:pic>
        <p:nvPicPr>
          <p:cNvPr id="13" name="Picture 12" descr="A large building with a clock tower&#10;&#10;Description automatically generated">
            <a:extLst>
              <a:ext uri="{FF2B5EF4-FFF2-40B4-BE49-F238E27FC236}">
                <a16:creationId xmlns:a16="http://schemas.microsoft.com/office/drawing/2014/main" id="{FB927762-78BF-6B9F-2578-BFAE332284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50859" y="3847099"/>
            <a:ext cx="3666546" cy="2891682"/>
          </a:xfrm>
          <a:prstGeom prst="rect">
            <a:avLst/>
          </a:prstGeom>
        </p:spPr>
      </p:pic>
      <p:sp>
        <p:nvSpPr>
          <p:cNvPr id="3" name="TextBox 2">
            <a:extLst>
              <a:ext uri="{FF2B5EF4-FFF2-40B4-BE49-F238E27FC236}">
                <a16:creationId xmlns:a16="http://schemas.microsoft.com/office/drawing/2014/main" id="{86232548-4F17-25B8-B78B-4A04A938F166}"/>
              </a:ext>
            </a:extLst>
          </p:cNvPr>
          <p:cNvSpPr txBox="1"/>
          <p:nvPr/>
        </p:nvSpPr>
        <p:spPr>
          <a:xfrm>
            <a:off x="357197" y="3806728"/>
            <a:ext cx="2266123" cy="1505883"/>
          </a:xfrm>
          <a:prstGeom prst="rect">
            <a:avLst/>
          </a:prstGeom>
        </p:spPr>
        <p:txBody>
          <a:bodyPr vert="horz" lIns="91440" tIns="45720" rIns="91440" bIns="45720" rtlCol="0" anchor="ctr">
            <a:normAutofit/>
          </a:bodyPr>
          <a:lstStyle/>
          <a:p>
            <a:pPr marL="0" marR="0" algn="ctr">
              <a:lnSpc>
                <a:spcPct val="90000"/>
              </a:lnSpc>
              <a:spcBef>
                <a:spcPct val="0"/>
              </a:spcBef>
              <a:spcAft>
                <a:spcPts val="600"/>
              </a:spcAft>
            </a:pPr>
            <a:r>
              <a:rPr lang="en-US" sz="5200" b="1" kern="1200" dirty="0">
                <a:solidFill>
                  <a:schemeClr val="tx1"/>
                </a:solidFill>
                <a:effectLst/>
                <a:latin typeface="+mj-lt"/>
                <a:ea typeface="+mj-ea"/>
                <a:cs typeface="+mj-cs"/>
              </a:rPr>
              <a:t>Why?</a:t>
            </a:r>
            <a:endParaRPr lang="en-US" sz="5200" kern="1200" dirty="0">
              <a:solidFill>
                <a:schemeClr val="tx1"/>
              </a:solidFill>
              <a:effectLst/>
              <a:latin typeface="+mj-lt"/>
              <a:ea typeface="+mj-ea"/>
              <a:cs typeface="+mj-cs"/>
            </a:endParaRPr>
          </a:p>
        </p:txBody>
      </p:sp>
    </p:spTree>
    <p:extLst>
      <p:ext uri="{BB962C8B-B14F-4D97-AF65-F5344CB8AC3E}">
        <p14:creationId xmlns:p14="http://schemas.microsoft.com/office/powerpoint/2010/main" val="336757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omputer&#10;&#10;Description automatically generated">
            <a:extLst>
              <a:ext uri="{FF2B5EF4-FFF2-40B4-BE49-F238E27FC236}">
                <a16:creationId xmlns:a16="http://schemas.microsoft.com/office/drawing/2014/main" id="{D5FB5EF2-EEA8-F389-EB1C-9900F32387DF}"/>
              </a:ext>
            </a:extLst>
          </p:cNvPr>
          <p:cNvPicPr>
            <a:picLocks noChangeAspect="1"/>
          </p:cNvPicPr>
          <p:nvPr/>
        </p:nvPicPr>
        <p:blipFill rotWithShape="1">
          <a:blip r:embed="rId3">
            <a:extLst>
              <a:ext uri="{28A0092B-C50C-407E-A947-70E740481C1C}">
                <a14:useLocalDpi xmlns:a14="http://schemas.microsoft.com/office/drawing/2010/main" val="0"/>
              </a:ext>
            </a:extLst>
          </a:blip>
          <a:srcRect l="13981" r="61535" b="66645"/>
          <a:stretch/>
        </p:blipFill>
        <p:spPr>
          <a:xfrm>
            <a:off x="679506" y="1721649"/>
            <a:ext cx="5314293" cy="2871133"/>
          </a:xfrm>
          <a:prstGeom prst="rect">
            <a:avLst/>
          </a:prstGeom>
        </p:spPr>
      </p:pic>
      <p:sp>
        <p:nvSpPr>
          <p:cNvPr id="4" name="Oval 3">
            <a:extLst>
              <a:ext uri="{FF2B5EF4-FFF2-40B4-BE49-F238E27FC236}">
                <a16:creationId xmlns:a16="http://schemas.microsoft.com/office/drawing/2014/main" id="{1A19DF84-A5CF-47D4-6962-06E7F96EE81A}"/>
              </a:ext>
            </a:extLst>
          </p:cNvPr>
          <p:cNvSpPr/>
          <p:nvPr/>
        </p:nvSpPr>
        <p:spPr>
          <a:xfrm>
            <a:off x="5340626" y="2134897"/>
            <a:ext cx="851028" cy="1500344"/>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file cabinet with several drawers&#10;&#10;Description automatically generated with medium confidence">
            <a:extLst>
              <a:ext uri="{FF2B5EF4-FFF2-40B4-BE49-F238E27FC236}">
                <a16:creationId xmlns:a16="http://schemas.microsoft.com/office/drawing/2014/main" id="{DDFB7EC1-0BE1-C1CF-47AB-E5F9279595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4610" y="3307389"/>
            <a:ext cx="4559300" cy="3419475"/>
          </a:xfrm>
          <a:prstGeom prst="rect">
            <a:avLst/>
          </a:prstGeom>
        </p:spPr>
      </p:pic>
      <p:pic>
        <p:nvPicPr>
          <p:cNvPr id="2" name="Picture 1">
            <a:extLst>
              <a:ext uri="{FF2B5EF4-FFF2-40B4-BE49-F238E27FC236}">
                <a16:creationId xmlns:a16="http://schemas.microsoft.com/office/drawing/2014/main" id="{01847853-3047-04B3-7DAA-042A9A4836F0}"/>
              </a:ext>
            </a:extLst>
          </p:cNvPr>
          <p:cNvPicPr>
            <a:picLocks noChangeAspect="1"/>
          </p:cNvPicPr>
          <p:nvPr/>
        </p:nvPicPr>
        <p:blipFill rotWithShape="1">
          <a:blip r:embed="rId5">
            <a:extLst>
              <a:ext uri="{28A0092B-C50C-407E-A947-70E740481C1C}">
                <a14:useLocalDpi xmlns:a14="http://schemas.microsoft.com/office/drawing/2010/main" val="0"/>
              </a:ext>
            </a:extLst>
          </a:blip>
          <a:srcRect r="9807" b="4"/>
          <a:stretch/>
        </p:blipFill>
        <p:spPr>
          <a:xfrm>
            <a:off x="6342247" y="247034"/>
            <a:ext cx="3826711" cy="3181966"/>
          </a:xfrm>
          <a:prstGeom prst="rect">
            <a:avLst/>
          </a:prstGeom>
        </p:spPr>
      </p:pic>
      <p:pic>
        <p:nvPicPr>
          <p:cNvPr id="12" name="Picture 11" descr="A sign with a arrow pointing to a commercial property&#10;&#10;Description automatically generated">
            <a:extLst>
              <a:ext uri="{FF2B5EF4-FFF2-40B4-BE49-F238E27FC236}">
                <a16:creationId xmlns:a16="http://schemas.microsoft.com/office/drawing/2014/main" id="{670DB5A0-B6AC-30CA-CD1B-F142AE5978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0505" y="3429000"/>
            <a:ext cx="4191088" cy="2790566"/>
          </a:xfrm>
          <a:prstGeom prst="rect">
            <a:avLst/>
          </a:prstGeom>
        </p:spPr>
      </p:pic>
      <p:pic>
        <p:nvPicPr>
          <p:cNvPr id="14" name="Picture 13" descr="A glass door of a building&#10;&#10;Description automatically generated">
            <a:extLst>
              <a:ext uri="{FF2B5EF4-FFF2-40B4-BE49-F238E27FC236}">
                <a16:creationId xmlns:a16="http://schemas.microsoft.com/office/drawing/2014/main" id="{63572843-244A-4CBF-03F5-FA82E5B411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24453" y="2930387"/>
            <a:ext cx="3912612" cy="2934459"/>
          </a:xfrm>
          <a:prstGeom prst="rect">
            <a:avLst/>
          </a:prstGeom>
        </p:spPr>
      </p:pic>
      <p:sp>
        <p:nvSpPr>
          <p:cNvPr id="3" name="TextBox 2">
            <a:extLst>
              <a:ext uri="{FF2B5EF4-FFF2-40B4-BE49-F238E27FC236}">
                <a16:creationId xmlns:a16="http://schemas.microsoft.com/office/drawing/2014/main" id="{F3C79546-96C3-6A41-39E1-67B6ECD9FC9B}"/>
              </a:ext>
            </a:extLst>
          </p:cNvPr>
          <p:cNvSpPr txBox="1"/>
          <p:nvPr/>
        </p:nvSpPr>
        <p:spPr>
          <a:xfrm>
            <a:off x="625129" y="215766"/>
            <a:ext cx="5566525" cy="1505883"/>
          </a:xfrm>
          <a:prstGeom prst="rect">
            <a:avLst/>
          </a:prstGeom>
        </p:spPr>
        <p:txBody>
          <a:bodyPr vert="horz" lIns="91440" tIns="45720" rIns="91440" bIns="45720" rtlCol="0" anchor="ctr">
            <a:normAutofit lnSpcReduction="10000"/>
          </a:bodyPr>
          <a:lstStyle/>
          <a:p>
            <a:pPr marL="0" marR="0" algn="ctr">
              <a:lnSpc>
                <a:spcPct val="90000"/>
              </a:lnSpc>
              <a:spcBef>
                <a:spcPct val="0"/>
              </a:spcBef>
              <a:spcAft>
                <a:spcPts val="600"/>
              </a:spcAft>
            </a:pPr>
            <a:r>
              <a:rPr lang="en-US" sz="5200" b="1" kern="1200" dirty="0">
                <a:solidFill>
                  <a:schemeClr val="tx1"/>
                </a:solidFill>
                <a:effectLst/>
                <a:latin typeface="+mj-lt"/>
                <a:ea typeface="+mj-ea"/>
                <a:cs typeface="+mj-cs"/>
              </a:rPr>
              <a:t>Lack of Continuity over Time.</a:t>
            </a:r>
            <a:endParaRPr lang="en-US" sz="5200" kern="1200" dirty="0">
              <a:solidFill>
                <a:schemeClr val="tx1"/>
              </a:solidFill>
              <a:effectLst/>
              <a:latin typeface="+mj-lt"/>
              <a:ea typeface="+mj-ea"/>
              <a:cs typeface="+mj-cs"/>
            </a:endParaRPr>
          </a:p>
        </p:txBody>
      </p:sp>
    </p:spTree>
    <p:extLst>
      <p:ext uri="{BB962C8B-B14F-4D97-AF65-F5344CB8AC3E}">
        <p14:creationId xmlns:p14="http://schemas.microsoft.com/office/powerpoint/2010/main" val="25893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24681F1-3526-2A0A-594C-65D7088C41FD}"/>
              </a:ext>
            </a:extLst>
          </p:cNvPr>
          <p:cNvSpPr txBox="1"/>
          <p:nvPr/>
        </p:nvSpPr>
        <p:spPr>
          <a:xfrm>
            <a:off x="341566" y="175992"/>
            <a:ext cx="5414264" cy="1938992"/>
          </a:xfrm>
          <a:prstGeom prst="rect">
            <a:avLst/>
          </a:prstGeom>
          <a:noFill/>
        </p:spPr>
        <p:txBody>
          <a:bodyPr wrap="square">
            <a:spAutoFit/>
          </a:bodyPr>
          <a:lstStyle/>
          <a:p>
            <a:r>
              <a:rPr lang="en-US" sz="4000" dirty="0">
                <a:effectLst/>
                <a:latin typeface="Calibri" panose="020F0502020204030204" pitchFamily="34" charset="0"/>
                <a:ea typeface="Calibri" panose="020F0502020204030204" pitchFamily="34" charset="0"/>
              </a:rPr>
              <a:t>Grampa Leslie said: “A short pencil is better than a long memory." </a:t>
            </a:r>
            <a:endParaRPr lang="en-US" sz="4000" dirty="0"/>
          </a:p>
        </p:txBody>
      </p:sp>
      <p:pic>
        <p:nvPicPr>
          <p:cNvPr id="4" name="Picture 3" descr="A screenshot of a computer&#10;&#10;Description automatically generated">
            <a:extLst>
              <a:ext uri="{FF2B5EF4-FFF2-40B4-BE49-F238E27FC236}">
                <a16:creationId xmlns:a16="http://schemas.microsoft.com/office/drawing/2014/main" id="{95F8515C-99FD-D5D4-9121-83D951737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8628" y="2779192"/>
            <a:ext cx="6813670" cy="3594128"/>
          </a:xfrm>
          <a:prstGeom prst="rect">
            <a:avLst/>
          </a:prstGeom>
        </p:spPr>
      </p:pic>
      <p:pic>
        <p:nvPicPr>
          <p:cNvPr id="5" name="Picture 4">
            <a:extLst>
              <a:ext uri="{FF2B5EF4-FFF2-40B4-BE49-F238E27FC236}">
                <a16:creationId xmlns:a16="http://schemas.microsoft.com/office/drawing/2014/main" id="{BD33B7B6-3F52-3792-1244-6E6DEA9818BE}"/>
              </a:ext>
            </a:extLst>
          </p:cNvPr>
          <p:cNvPicPr>
            <a:picLocks noChangeAspect="1"/>
          </p:cNvPicPr>
          <p:nvPr/>
        </p:nvPicPr>
        <p:blipFill rotWithShape="1">
          <a:blip r:embed="rId3"/>
          <a:srcRect b="15045"/>
          <a:stretch/>
        </p:blipFill>
        <p:spPr>
          <a:xfrm>
            <a:off x="440957" y="2971349"/>
            <a:ext cx="4133979" cy="2581312"/>
          </a:xfrm>
          <a:prstGeom prst="rect">
            <a:avLst/>
          </a:prstGeom>
        </p:spPr>
      </p:pic>
      <p:pic>
        <p:nvPicPr>
          <p:cNvPr id="6" name="Picture 5">
            <a:extLst>
              <a:ext uri="{FF2B5EF4-FFF2-40B4-BE49-F238E27FC236}">
                <a16:creationId xmlns:a16="http://schemas.microsoft.com/office/drawing/2014/main" id="{A9DC2D97-53B3-9039-20A1-B0BD5603C0C6}"/>
              </a:ext>
            </a:extLst>
          </p:cNvPr>
          <p:cNvPicPr>
            <a:picLocks noChangeAspect="1"/>
          </p:cNvPicPr>
          <p:nvPr/>
        </p:nvPicPr>
        <p:blipFill>
          <a:blip r:embed="rId4"/>
          <a:stretch>
            <a:fillRect/>
          </a:stretch>
        </p:blipFill>
        <p:spPr>
          <a:xfrm>
            <a:off x="6376536" y="175992"/>
            <a:ext cx="4755289" cy="2377643"/>
          </a:xfrm>
          <a:prstGeom prst="rect">
            <a:avLst/>
          </a:prstGeom>
        </p:spPr>
      </p:pic>
    </p:spTree>
    <p:extLst>
      <p:ext uri="{BB962C8B-B14F-4D97-AF65-F5344CB8AC3E}">
        <p14:creationId xmlns:p14="http://schemas.microsoft.com/office/powerpoint/2010/main" val="286784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AA05DD5-A848-B40C-405D-330E38BE8B81}"/>
              </a:ext>
            </a:extLst>
          </p:cNvPr>
          <p:cNvSpPr txBox="1"/>
          <p:nvPr/>
        </p:nvSpPr>
        <p:spPr>
          <a:xfrm>
            <a:off x="8029676" y="4718726"/>
            <a:ext cx="3665367" cy="1446550"/>
          </a:xfrm>
          <a:prstGeom prst="rect">
            <a:avLst/>
          </a:prstGeom>
          <a:noFill/>
        </p:spPr>
        <p:txBody>
          <a:bodyPr wrap="square" rtlCol="0">
            <a:spAutoFit/>
          </a:bodyPr>
          <a:lstStyle/>
          <a:p>
            <a:r>
              <a:rPr lang="en-US" sz="4400" dirty="0"/>
              <a:t>Dashboard and Sensors.</a:t>
            </a:r>
          </a:p>
        </p:txBody>
      </p:sp>
      <p:pic>
        <p:nvPicPr>
          <p:cNvPr id="4" name="Picture 3" descr="A computer and devices with antennas&#10;&#10;Description automatically generated with medium confidence">
            <a:extLst>
              <a:ext uri="{FF2B5EF4-FFF2-40B4-BE49-F238E27FC236}">
                <a16:creationId xmlns:a16="http://schemas.microsoft.com/office/drawing/2014/main" id="{7B0EC64A-1F43-B537-4231-5FF4AF2BFC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37" y="125895"/>
            <a:ext cx="4402848" cy="4402848"/>
          </a:xfrm>
          <a:prstGeom prst="rect">
            <a:avLst/>
          </a:prstGeom>
        </p:spPr>
      </p:pic>
      <p:pic>
        <p:nvPicPr>
          <p:cNvPr id="3" name="Picture 2" descr="A screenshot of a computer&#10;&#10;Description automatically generated">
            <a:extLst>
              <a:ext uri="{FF2B5EF4-FFF2-40B4-BE49-F238E27FC236}">
                <a16:creationId xmlns:a16="http://schemas.microsoft.com/office/drawing/2014/main" id="{13E3FF21-E303-7092-331B-81CF40112D91}"/>
              </a:ext>
            </a:extLst>
          </p:cNvPr>
          <p:cNvPicPr>
            <a:picLocks noChangeAspect="1"/>
          </p:cNvPicPr>
          <p:nvPr/>
        </p:nvPicPr>
        <p:blipFill rotWithShape="1">
          <a:blip r:embed="rId3">
            <a:extLst>
              <a:ext uri="{28A0092B-C50C-407E-A947-70E740481C1C}">
                <a14:useLocalDpi xmlns:a14="http://schemas.microsoft.com/office/drawing/2010/main" val="0"/>
              </a:ext>
            </a:extLst>
          </a:blip>
          <a:srcRect t="3703"/>
          <a:stretch/>
        </p:blipFill>
        <p:spPr>
          <a:xfrm>
            <a:off x="4864633" y="357809"/>
            <a:ext cx="6535920" cy="3933711"/>
          </a:xfrm>
          <a:prstGeom prst="rect">
            <a:avLst/>
          </a:prstGeom>
        </p:spPr>
      </p:pic>
      <p:pic>
        <p:nvPicPr>
          <p:cNvPr id="6" name="Picture 5" descr="A close-up of several electronic devices&#10;&#10;Description automatically generated">
            <a:extLst>
              <a:ext uri="{FF2B5EF4-FFF2-40B4-BE49-F238E27FC236}">
                <a16:creationId xmlns:a16="http://schemas.microsoft.com/office/drawing/2014/main" id="{A78A4582-A505-AD57-A4CF-3FE2ED5586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1372" y="3401221"/>
            <a:ext cx="5449150" cy="3369391"/>
          </a:xfrm>
          <a:prstGeom prst="rect">
            <a:avLst/>
          </a:prstGeom>
        </p:spPr>
      </p:pic>
    </p:spTree>
    <p:extLst>
      <p:ext uri="{BB962C8B-B14F-4D97-AF65-F5344CB8AC3E}">
        <p14:creationId xmlns:p14="http://schemas.microsoft.com/office/powerpoint/2010/main" val="204064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amera on a tripod&#10;&#10;Description automatically generated">
            <a:extLst>
              <a:ext uri="{FF2B5EF4-FFF2-40B4-BE49-F238E27FC236}">
                <a16:creationId xmlns:a16="http://schemas.microsoft.com/office/drawing/2014/main" id="{42EEF271-6597-E712-9783-B1C88B1FB5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9597" y="485688"/>
            <a:ext cx="4183015" cy="4883426"/>
          </a:xfrm>
          <a:prstGeom prst="rect">
            <a:avLst/>
          </a:prstGeom>
        </p:spPr>
      </p:pic>
      <p:pic>
        <p:nvPicPr>
          <p:cNvPr id="5" name="Picture 4">
            <a:extLst>
              <a:ext uri="{FF2B5EF4-FFF2-40B4-BE49-F238E27FC236}">
                <a16:creationId xmlns:a16="http://schemas.microsoft.com/office/drawing/2014/main" id="{70B3A5C2-5CBA-FEC3-E59F-88A76B9470EC}"/>
              </a:ext>
            </a:extLst>
          </p:cNvPr>
          <p:cNvPicPr>
            <a:picLocks noChangeAspect="1"/>
          </p:cNvPicPr>
          <p:nvPr/>
        </p:nvPicPr>
        <p:blipFill>
          <a:blip r:embed="rId4"/>
          <a:stretch>
            <a:fillRect/>
          </a:stretch>
        </p:blipFill>
        <p:spPr>
          <a:xfrm>
            <a:off x="1100890" y="3259558"/>
            <a:ext cx="5392836" cy="3383958"/>
          </a:xfrm>
          <a:prstGeom prst="rect">
            <a:avLst/>
          </a:prstGeom>
        </p:spPr>
      </p:pic>
      <p:pic>
        <p:nvPicPr>
          <p:cNvPr id="9" name="Picture 8">
            <a:extLst>
              <a:ext uri="{FF2B5EF4-FFF2-40B4-BE49-F238E27FC236}">
                <a16:creationId xmlns:a16="http://schemas.microsoft.com/office/drawing/2014/main" id="{E3EBB454-A5CB-AFFB-1B7D-5F5E27A369E5}"/>
              </a:ext>
            </a:extLst>
          </p:cNvPr>
          <p:cNvPicPr>
            <a:picLocks noChangeAspect="1"/>
          </p:cNvPicPr>
          <p:nvPr/>
        </p:nvPicPr>
        <p:blipFill>
          <a:blip r:embed="rId5"/>
          <a:stretch>
            <a:fillRect/>
          </a:stretch>
        </p:blipFill>
        <p:spPr>
          <a:xfrm>
            <a:off x="5201318" y="399549"/>
            <a:ext cx="5793638" cy="3494575"/>
          </a:xfrm>
          <a:prstGeom prst="rect">
            <a:avLst/>
          </a:prstGeom>
        </p:spPr>
      </p:pic>
      <p:sp>
        <p:nvSpPr>
          <p:cNvPr id="2" name="TextBox 1">
            <a:extLst>
              <a:ext uri="{FF2B5EF4-FFF2-40B4-BE49-F238E27FC236}">
                <a16:creationId xmlns:a16="http://schemas.microsoft.com/office/drawing/2014/main" id="{1FCD06FD-8C47-B83F-714A-18D42D9C2BA5}"/>
              </a:ext>
            </a:extLst>
          </p:cNvPr>
          <p:cNvSpPr txBox="1"/>
          <p:nvPr/>
        </p:nvSpPr>
        <p:spPr>
          <a:xfrm>
            <a:off x="7559224" y="4645839"/>
            <a:ext cx="3665367" cy="1446550"/>
          </a:xfrm>
          <a:prstGeom prst="rect">
            <a:avLst/>
          </a:prstGeom>
          <a:noFill/>
        </p:spPr>
        <p:txBody>
          <a:bodyPr wrap="square" rtlCol="0">
            <a:spAutoFit/>
          </a:bodyPr>
          <a:lstStyle/>
          <a:p>
            <a:r>
              <a:rPr lang="en-US" sz="4400" dirty="0"/>
              <a:t>Capture and Communicate</a:t>
            </a:r>
          </a:p>
        </p:txBody>
      </p:sp>
    </p:spTree>
    <p:extLst>
      <p:ext uri="{BB962C8B-B14F-4D97-AF65-F5344CB8AC3E}">
        <p14:creationId xmlns:p14="http://schemas.microsoft.com/office/powerpoint/2010/main" val="11894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6B3D3D-BE48-6EB1-7770-BC5940C3E782}"/>
              </a:ext>
            </a:extLst>
          </p:cNvPr>
          <p:cNvSpPr txBox="1"/>
          <p:nvPr/>
        </p:nvSpPr>
        <p:spPr>
          <a:xfrm>
            <a:off x="341566" y="175992"/>
            <a:ext cx="5414264" cy="1938992"/>
          </a:xfrm>
          <a:prstGeom prst="rect">
            <a:avLst/>
          </a:prstGeom>
          <a:noFill/>
        </p:spPr>
        <p:txBody>
          <a:bodyPr wrap="square">
            <a:spAutoFit/>
          </a:bodyPr>
          <a:lstStyle/>
          <a:p>
            <a:r>
              <a:rPr lang="en-US" sz="4000" dirty="0">
                <a:effectLst/>
                <a:latin typeface="Calibri" panose="020F0502020204030204" pitchFamily="34" charset="0"/>
                <a:ea typeface="Calibri" panose="020F0502020204030204" pitchFamily="34" charset="0"/>
              </a:rPr>
              <a:t>Yeddie said: “Forward Compatible, Scalable, and Readily Duplicate" </a:t>
            </a:r>
            <a:endParaRPr lang="en-US" sz="4000" dirty="0"/>
          </a:p>
        </p:txBody>
      </p:sp>
      <p:pic>
        <p:nvPicPr>
          <p:cNvPr id="4" name="Picture 3" descr="A high angle view of a building&#10;&#10;Description automatically generated">
            <a:extLst>
              <a:ext uri="{FF2B5EF4-FFF2-40B4-BE49-F238E27FC236}">
                <a16:creationId xmlns:a16="http://schemas.microsoft.com/office/drawing/2014/main" id="{357DD84F-C17C-31E8-6723-0B5AB8E276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2043" y="67376"/>
            <a:ext cx="4968601" cy="4095216"/>
          </a:xfrm>
          <a:prstGeom prst="rect">
            <a:avLst/>
          </a:prstGeom>
        </p:spPr>
      </p:pic>
      <p:pic>
        <p:nvPicPr>
          <p:cNvPr id="6" name="Picture 5" descr="A red and grey symbol with a red arrow pointing to a file&#10;&#10;Description automatically generated">
            <a:extLst>
              <a:ext uri="{FF2B5EF4-FFF2-40B4-BE49-F238E27FC236}">
                <a16:creationId xmlns:a16="http://schemas.microsoft.com/office/drawing/2014/main" id="{07B86E93-7BB5-CBD8-A062-B9CB51622E37}"/>
              </a:ext>
            </a:extLst>
          </p:cNvPr>
          <p:cNvPicPr>
            <a:picLocks noChangeAspect="1"/>
          </p:cNvPicPr>
          <p:nvPr/>
        </p:nvPicPr>
        <p:blipFill rotWithShape="1">
          <a:blip r:embed="rId4">
            <a:clrChange>
              <a:clrFrom>
                <a:srgbClr val="FCFDFF"/>
              </a:clrFrom>
              <a:clrTo>
                <a:srgbClr val="FCFDFF">
                  <a:alpha val="0"/>
                </a:srgbClr>
              </a:clrTo>
            </a:clrChange>
            <a:extLst>
              <a:ext uri="{28A0092B-C50C-407E-A947-70E740481C1C}">
                <a14:useLocalDpi xmlns:a14="http://schemas.microsoft.com/office/drawing/2010/main" val="0"/>
              </a:ext>
            </a:extLst>
          </a:blip>
          <a:srcRect l="31575" t="10549" r="29096" b="5605"/>
          <a:stretch/>
        </p:blipFill>
        <p:spPr>
          <a:xfrm>
            <a:off x="760882" y="3429000"/>
            <a:ext cx="1849216" cy="2435682"/>
          </a:xfrm>
          <a:prstGeom prst="rect">
            <a:avLst/>
          </a:prstGeom>
        </p:spPr>
      </p:pic>
      <p:pic>
        <p:nvPicPr>
          <p:cNvPr id="8" name="Picture 7">
            <a:extLst>
              <a:ext uri="{FF2B5EF4-FFF2-40B4-BE49-F238E27FC236}">
                <a16:creationId xmlns:a16="http://schemas.microsoft.com/office/drawing/2014/main" id="{08A6BE32-F7D6-FB8A-AD27-82CCD76D3E8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3139457" y="2445027"/>
            <a:ext cx="8505880" cy="4041670"/>
          </a:xfrm>
          <a:prstGeom prst="rect">
            <a:avLst/>
          </a:prstGeom>
        </p:spPr>
      </p:pic>
    </p:spTree>
    <p:extLst>
      <p:ext uri="{BB962C8B-B14F-4D97-AF65-F5344CB8AC3E}">
        <p14:creationId xmlns:p14="http://schemas.microsoft.com/office/powerpoint/2010/main" val="377947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C8F2DBC3-953E-5ED1-A214-BE1EBD2C93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132" y="178902"/>
            <a:ext cx="7873139" cy="3836506"/>
          </a:xfrm>
          <a:prstGeom prst="rect">
            <a:avLst/>
          </a:prstGeom>
        </p:spPr>
      </p:pic>
      <p:pic>
        <p:nvPicPr>
          <p:cNvPr id="3" name="Picture 2">
            <a:extLst>
              <a:ext uri="{FF2B5EF4-FFF2-40B4-BE49-F238E27FC236}">
                <a16:creationId xmlns:a16="http://schemas.microsoft.com/office/drawing/2014/main" id="{B3C54BC9-81A1-B0E8-DFF8-6635CBCC1DC7}"/>
              </a:ext>
            </a:extLst>
          </p:cNvPr>
          <p:cNvPicPr>
            <a:picLocks noChangeAspect="1"/>
          </p:cNvPicPr>
          <p:nvPr/>
        </p:nvPicPr>
        <p:blipFill>
          <a:blip r:embed="rId3"/>
          <a:stretch>
            <a:fillRect/>
          </a:stretch>
        </p:blipFill>
        <p:spPr>
          <a:xfrm>
            <a:off x="4466337" y="1630268"/>
            <a:ext cx="7512436" cy="3473629"/>
          </a:xfrm>
          <a:prstGeom prst="rect">
            <a:avLst/>
          </a:prstGeom>
        </p:spPr>
      </p:pic>
      <p:cxnSp>
        <p:nvCxnSpPr>
          <p:cNvPr id="15" name="Straight Connector 14">
            <a:extLst>
              <a:ext uri="{FF2B5EF4-FFF2-40B4-BE49-F238E27FC236}">
                <a16:creationId xmlns:a16="http://schemas.microsoft.com/office/drawing/2014/main" id="{DC4842F0-D72D-7F07-D372-6B4527C31B49}"/>
              </a:ext>
            </a:extLst>
          </p:cNvPr>
          <p:cNvCxnSpPr>
            <a:cxnSpLocks/>
          </p:cNvCxnSpPr>
          <p:nvPr/>
        </p:nvCxnSpPr>
        <p:spPr>
          <a:xfrm>
            <a:off x="8560071" y="2055677"/>
            <a:ext cx="18523" cy="2667835"/>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Straight Connector 16">
            <a:extLst>
              <a:ext uri="{FF2B5EF4-FFF2-40B4-BE49-F238E27FC236}">
                <a16:creationId xmlns:a16="http://schemas.microsoft.com/office/drawing/2014/main" id="{54D8E6B0-CA60-17B9-3561-FCA3BCBC8EB6}"/>
              </a:ext>
            </a:extLst>
          </p:cNvPr>
          <p:cNvCxnSpPr>
            <a:cxnSpLocks/>
          </p:cNvCxnSpPr>
          <p:nvPr/>
        </p:nvCxnSpPr>
        <p:spPr>
          <a:xfrm>
            <a:off x="9164317" y="2055677"/>
            <a:ext cx="35658" cy="2667835"/>
          </a:xfrm>
          <a:prstGeom prst="line">
            <a:avLst/>
          </a:prstGeom>
        </p:spPr>
        <p:style>
          <a:lnRef idx="3">
            <a:schemeClr val="accent4"/>
          </a:lnRef>
          <a:fillRef idx="0">
            <a:schemeClr val="accent4"/>
          </a:fillRef>
          <a:effectRef idx="2">
            <a:schemeClr val="accent4"/>
          </a:effectRef>
          <a:fontRef idx="minor">
            <a:schemeClr val="tx1"/>
          </a:fontRef>
        </p:style>
      </p:cxnSp>
      <p:cxnSp>
        <p:nvCxnSpPr>
          <p:cNvPr id="18" name="Straight Connector 17">
            <a:extLst>
              <a:ext uri="{FF2B5EF4-FFF2-40B4-BE49-F238E27FC236}">
                <a16:creationId xmlns:a16="http://schemas.microsoft.com/office/drawing/2014/main" id="{BB0FD388-A7C2-748C-1D2F-C523BE0176E8}"/>
              </a:ext>
            </a:extLst>
          </p:cNvPr>
          <p:cNvCxnSpPr>
            <a:cxnSpLocks/>
          </p:cNvCxnSpPr>
          <p:nvPr/>
        </p:nvCxnSpPr>
        <p:spPr>
          <a:xfrm>
            <a:off x="9804221" y="2055677"/>
            <a:ext cx="56910" cy="2667835"/>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7" name="TextBox 6">
            <a:extLst>
              <a:ext uri="{FF2B5EF4-FFF2-40B4-BE49-F238E27FC236}">
                <a16:creationId xmlns:a16="http://schemas.microsoft.com/office/drawing/2014/main" id="{54815038-A977-DE2B-BB71-231EFE5E1F98}"/>
              </a:ext>
            </a:extLst>
          </p:cNvPr>
          <p:cNvSpPr txBox="1"/>
          <p:nvPr/>
        </p:nvSpPr>
        <p:spPr>
          <a:xfrm>
            <a:off x="8313406" y="292109"/>
            <a:ext cx="3665367" cy="1446550"/>
          </a:xfrm>
          <a:prstGeom prst="rect">
            <a:avLst/>
          </a:prstGeom>
          <a:noFill/>
        </p:spPr>
        <p:txBody>
          <a:bodyPr wrap="square" rtlCol="0">
            <a:spAutoFit/>
          </a:bodyPr>
          <a:lstStyle/>
          <a:p>
            <a:pPr algn="r"/>
            <a:r>
              <a:rPr lang="en-US" sz="4400" dirty="0"/>
              <a:t>Living and Predictable.</a:t>
            </a:r>
          </a:p>
        </p:txBody>
      </p:sp>
      <p:pic>
        <p:nvPicPr>
          <p:cNvPr id="5" name="Picture 4" descr="A screenshot of a computer&#10;&#10;Description automatically generated">
            <a:extLst>
              <a:ext uri="{FF2B5EF4-FFF2-40B4-BE49-F238E27FC236}">
                <a16:creationId xmlns:a16="http://schemas.microsoft.com/office/drawing/2014/main" id="{E192F748-887E-7892-CF36-264AA82E9670}"/>
              </a:ext>
            </a:extLst>
          </p:cNvPr>
          <p:cNvPicPr>
            <a:picLocks noChangeAspect="1"/>
          </p:cNvPicPr>
          <p:nvPr/>
        </p:nvPicPr>
        <p:blipFill rotWithShape="1">
          <a:blip r:embed="rId4">
            <a:extLst>
              <a:ext uri="{28A0092B-C50C-407E-A947-70E740481C1C}">
                <a14:useLocalDpi xmlns:a14="http://schemas.microsoft.com/office/drawing/2010/main" val="0"/>
              </a:ext>
            </a:extLst>
          </a:blip>
          <a:srcRect l="15015" t="15575" r="3984" b="24248"/>
          <a:stretch/>
        </p:blipFill>
        <p:spPr>
          <a:xfrm>
            <a:off x="73907" y="2868191"/>
            <a:ext cx="9253290" cy="3382924"/>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4917B637-C0FD-3CF4-5D10-690F9366D20B}"/>
              </a:ext>
            </a:extLst>
          </p:cNvPr>
          <p:cNvPicPr>
            <a:picLocks noChangeAspect="1"/>
          </p:cNvPicPr>
          <p:nvPr/>
        </p:nvPicPr>
        <p:blipFill rotWithShape="1">
          <a:blip r:embed="rId5">
            <a:extLst>
              <a:ext uri="{28A0092B-C50C-407E-A947-70E740481C1C}">
                <a14:useLocalDpi xmlns:a14="http://schemas.microsoft.com/office/drawing/2010/main" val="0"/>
              </a:ext>
            </a:extLst>
          </a:blip>
          <a:srcRect l="15011" t="12089" r="3947" b="3612"/>
          <a:stretch/>
        </p:blipFill>
        <p:spPr>
          <a:xfrm>
            <a:off x="5186590" y="3490917"/>
            <a:ext cx="6804992" cy="3188181"/>
          </a:xfrm>
          <a:prstGeom prst="rect">
            <a:avLst/>
          </a:prstGeom>
        </p:spPr>
      </p:pic>
      <p:sp>
        <p:nvSpPr>
          <p:cNvPr id="10" name="TextBox 9">
            <a:extLst>
              <a:ext uri="{FF2B5EF4-FFF2-40B4-BE49-F238E27FC236}">
                <a16:creationId xmlns:a16="http://schemas.microsoft.com/office/drawing/2014/main" id="{B8C79E29-2E1C-48EF-BAC5-A218A841F50C}"/>
              </a:ext>
            </a:extLst>
          </p:cNvPr>
          <p:cNvSpPr txBox="1"/>
          <p:nvPr/>
        </p:nvSpPr>
        <p:spPr>
          <a:xfrm>
            <a:off x="9163216" y="1938741"/>
            <a:ext cx="677764" cy="369332"/>
          </a:xfrm>
          <a:prstGeom prst="rect">
            <a:avLst/>
          </a:prstGeom>
          <a:noFill/>
        </p:spPr>
        <p:txBody>
          <a:bodyPr wrap="square" rtlCol="0">
            <a:spAutoFit/>
          </a:bodyPr>
          <a:lstStyle/>
          <a:p>
            <a:r>
              <a:rPr lang="en-US" b="1" dirty="0"/>
              <a:t>E U L</a:t>
            </a:r>
          </a:p>
        </p:txBody>
      </p:sp>
    </p:spTree>
    <p:extLst>
      <p:ext uri="{BB962C8B-B14F-4D97-AF65-F5344CB8AC3E}">
        <p14:creationId xmlns:p14="http://schemas.microsoft.com/office/powerpoint/2010/main" val="286149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5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e the source image">
            <a:extLst>
              <a:ext uri="{FF2B5EF4-FFF2-40B4-BE49-F238E27FC236}">
                <a16:creationId xmlns:a16="http://schemas.microsoft.com/office/drawing/2014/main" id="{0F6AA418-FBAD-476F-B9AD-DD1C4C1079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161" y="456278"/>
            <a:ext cx="10569677" cy="5945443"/>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68C89969-E0E0-48A1-9FF5-5809472CBB37}"/>
              </a:ext>
            </a:extLst>
          </p:cNvPr>
          <p:cNvSpPr/>
          <p:nvPr/>
        </p:nvSpPr>
        <p:spPr>
          <a:xfrm>
            <a:off x="4945192" y="456278"/>
            <a:ext cx="6533969" cy="830997"/>
          </a:xfrm>
          <a:prstGeom prst="rect">
            <a:avLst/>
          </a:prstGeom>
          <a:noFill/>
        </p:spPr>
        <p:txBody>
          <a:bodyPr wrap="none" lIns="91440" tIns="45720" rIns="91440" bIns="45720">
            <a:spAutoFit/>
          </a:bodyPr>
          <a:lstStyle/>
          <a:p>
            <a:pPr algn="ctr"/>
            <a:r>
              <a:rPr lang="en-US" sz="4800" dirty="0">
                <a:ln w="9525">
                  <a:solidFill>
                    <a:schemeClr val="bg1"/>
                  </a:solidFill>
                  <a:prstDash val="solid"/>
                </a:ln>
                <a:solidFill>
                  <a:schemeClr val="bg1"/>
                </a:solidFill>
                <a:effectLst>
                  <a:outerShdw blurRad="12700" dist="38100" dir="2700000" algn="tl" rotWithShape="0">
                    <a:schemeClr val="bg1">
                      <a:lumMod val="50000"/>
                    </a:schemeClr>
                  </a:outerShdw>
                </a:effectLst>
              </a:rPr>
              <a:t>Shelter Human Activity…</a:t>
            </a:r>
          </a:p>
        </p:txBody>
      </p:sp>
    </p:spTree>
    <p:extLst>
      <p:ext uri="{BB962C8B-B14F-4D97-AF65-F5344CB8AC3E}">
        <p14:creationId xmlns:p14="http://schemas.microsoft.com/office/powerpoint/2010/main" val="3747865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computer network&#10;&#10;Description automatically generated with medium confidence">
            <a:extLst>
              <a:ext uri="{FF2B5EF4-FFF2-40B4-BE49-F238E27FC236}">
                <a16:creationId xmlns:a16="http://schemas.microsoft.com/office/drawing/2014/main" id="{9DA164F8-420F-5BFA-D1B8-E28441510E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8698" y="1869586"/>
            <a:ext cx="3794397" cy="4659087"/>
          </a:xfrm>
          <a:prstGeom prst="rect">
            <a:avLst/>
          </a:prstGeom>
        </p:spPr>
      </p:pic>
      <p:sp>
        <p:nvSpPr>
          <p:cNvPr id="13" name="Oval 12">
            <a:extLst>
              <a:ext uri="{FF2B5EF4-FFF2-40B4-BE49-F238E27FC236}">
                <a16:creationId xmlns:a16="http://schemas.microsoft.com/office/drawing/2014/main" id="{D875ABFD-7BCC-FE77-4753-5092D1BBCDD2}"/>
              </a:ext>
            </a:extLst>
          </p:cNvPr>
          <p:cNvSpPr/>
          <p:nvPr/>
        </p:nvSpPr>
        <p:spPr>
          <a:xfrm>
            <a:off x="9164324" y="2086488"/>
            <a:ext cx="648912" cy="4313268"/>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wall with a bucket and paint bucket&#10;&#10;Description automatically generated">
            <a:extLst>
              <a:ext uri="{FF2B5EF4-FFF2-40B4-BE49-F238E27FC236}">
                <a16:creationId xmlns:a16="http://schemas.microsoft.com/office/drawing/2014/main" id="{AFF165B9-7787-44E6-96B7-B3BC1D5525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009" y="629024"/>
            <a:ext cx="3845025" cy="5059424"/>
          </a:xfrm>
          <a:prstGeom prst="rect">
            <a:avLst/>
          </a:prstGeom>
        </p:spPr>
      </p:pic>
      <p:sp>
        <p:nvSpPr>
          <p:cNvPr id="2" name="TextBox 1">
            <a:extLst>
              <a:ext uri="{FF2B5EF4-FFF2-40B4-BE49-F238E27FC236}">
                <a16:creationId xmlns:a16="http://schemas.microsoft.com/office/drawing/2014/main" id="{EB85A945-D2FB-018B-F880-C902BBF144E7}"/>
              </a:ext>
            </a:extLst>
          </p:cNvPr>
          <p:cNvSpPr txBox="1"/>
          <p:nvPr/>
        </p:nvSpPr>
        <p:spPr>
          <a:xfrm>
            <a:off x="8347728" y="423036"/>
            <a:ext cx="3665367" cy="1446550"/>
          </a:xfrm>
          <a:prstGeom prst="rect">
            <a:avLst/>
          </a:prstGeom>
          <a:noFill/>
        </p:spPr>
        <p:txBody>
          <a:bodyPr wrap="square" rtlCol="0">
            <a:spAutoFit/>
          </a:bodyPr>
          <a:lstStyle/>
          <a:p>
            <a:r>
              <a:rPr lang="en-US" sz="4400" dirty="0"/>
              <a:t>AI and Diagnostics.</a:t>
            </a:r>
          </a:p>
        </p:txBody>
      </p:sp>
      <p:pic>
        <p:nvPicPr>
          <p:cNvPr id="4" name="Picture 3" descr="A blueprint of a building&#10;&#10;Description automatically generated">
            <a:extLst>
              <a:ext uri="{FF2B5EF4-FFF2-40B4-BE49-F238E27FC236}">
                <a16:creationId xmlns:a16="http://schemas.microsoft.com/office/drawing/2014/main" id="{D5C5139A-CBC6-F4C9-45F1-577C75E4B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8174" y="270264"/>
            <a:ext cx="4061791" cy="3158736"/>
          </a:xfrm>
          <a:prstGeom prst="rect">
            <a:avLst/>
          </a:prstGeom>
        </p:spPr>
      </p:pic>
      <p:pic>
        <p:nvPicPr>
          <p:cNvPr id="8" name="Picture 7" descr="A large metal box on a roof&#10;&#10;Description automatically generated">
            <a:extLst>
              <a:ext uri="{FF2B5EF4-FFF2-40B4-BE49-F238E27FC236}">
                <a16:creationId xmlns:a16="http://schemas.microsoft.com/office/drawing/2014/main" id="{5CA71141-7C5A-344E-ED3F-A3B4A79A21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1902" y="2303391"/>
            <a:ext cx="5468195" cy="3075860"/>
          </a:xfrm>
          <a:prstGeom prst="rect">
            <a:avLst/>
          </a:prstGeom>
        </p:spPr>
      </p:pic>
      <p:pic>
        <p:nvPicPr>
          <p:cNvPr id="10" name="Picture 9">
            <a:extLst>
              <a:ext uri="{FF2B5EF4-FFF2-40B4-BE49-F238E27FC236}">
                <a16:creationId xmlns:a16="http://schemas.microsoft.com/office/drawing/2014/main" id="{48D56BB7-A2B2-A653-4EF1-7A1A0F369B67}"/>
              </a:ext>
            </a:extLst>
          </p:cNvPr>
          <p:cNvPicPr>
            <a:picLocks noChangeAspect="1"/>
          </p:cNvPicPr>
          <p:nvPr/>
        </p:nvPicPr>
        <p:blipFill>
          <a:blip r:embed="rId6"/>
          <a:stretch>
            <a:fillRect/>
          </a:stretch>
        </p:blipFill>
        <p:spPr>
          <a:xfrm>
            <a:off x="1831866" y="5159194"/>
            <a:ext cx="9601693" cy="1524078"/>
          </a:xfrm>
          <a:prstGeom prst="rect">
            <a:avLst/>
          </a:prstGeom>
        </p:spPr>
      </p:pic>
      <p:sp>
        <p:nvSpPr>
          <p:cNvPr id="11" name="Oval 10">
            <a:extLst>
              <a:ext uri="{FF2B5EF4-FFF2-40B4-BE49-F238E27FC236}">
                <a16:creationId xmlns:a16="http://schemas.microsoft.com/office/drawing/2014/main" id="{E50C85B3-DEF4-07E9-F09D-3BBFEF58C0B5}"/>
              </a:ext>
            </a:extLst>
          </p:cNvPr>
          <p:cNvSpPr/>
          <p:nvPr/>
        </p:nvSpPr>
        <p:spPr>
          <a:xfrm>
            <a:off x="6599583" y="1869586"/>
            <a:ext cx="404191" cy="4338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36FC6765-B3AA-83F5-7B2A-3444BC3E0F18}"/>
              </a:ext>
            </a:extLst>
          </p:cNvPr>
          <p:cNvSpPr/>
          <p:nvPr/>
        </p:nvSpPr>
        <p:spPr>
          <a:xfrm>
            <a:off x="6810986" y="2834921"/>
            <a:ext cx="865564" cy="830726"/>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64358BC-3FE3-D5F3-DFF2-7B886D8A6042}"/>
              </a:ext>
            </a:extLst>
          </p:cNvPr>
          <p:cNvSpPr/>
          <p:nvPr/>
        </p:nvSpPr>
        <p:spPr>
          <a:xfrm>
            <a:off x="1782417" y="5471545"/>
            <a:ext cx="7381907" cy="4338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4122E1D3-AFFE-0C37-7E2D-F1B6B2D53099}"/>
              </a:ext>
            </a:extLst>
          </p:cNvPr>
          <p:cNvSpPr/>
          <p:nvPr/>
        </p:nvSpPr>
        <p:spPr>
          <a:xfrm>
            <a:off x="1782416" y="6215686"/>
            <a:ext cx="7381907" cy="433805"/>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5DAA7A4D-3345-405D-C7FB-612FB5C8269D}"/>
              </a:ext>
            </a:extLst>
          </p:cNvPr>
          <p:cNvSpPr/>
          <p:nvPr/>
        </p:nvSpPr>
        <p:spPr>
          <a:xfrm rot="17919311">
            <a:off x="4943900" y="3304620"/>
            <a:ext cx="227765" cy="743166"/>
          </a:xfrm>
          <a:prstGeom prst="down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3218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 grpId="0"/>
      <p:bldP spid="11" grpId="0" animBg="1"/>
      <p:bldP spid="12" grpId="0" animBg="1"/>
      <p:bldP spid="14" grpId="0" animBg="1"/>
      <p:bldP spid="15"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Chart&#10;&#10;Description automatically generated with medium confidence">
            <a:extLst>
              <a:ext uri="{FF2B5EF4-FFF2-40B4-BE49-F238E27FC236}">
                <a16:creationId xmlns:a16="http://schemas.microsoft.com/office/drawing/2014/main" id="{8C258A9F-209C-4703-B5EB-A932F3CE3B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38399" y="1037365"/>
            <a:ext cx="7315200" cy="5486400"/>
          </a:xfrm>
          <a:prstGeom prst="rect">
            <a:avLst/>
          </a:prstGeom>
        </p:spPr>
      </p:pic>
      <p:sp>
        <p:nvSpPr>
          <p:cNvPr id="11" name="Oval 10">
            <a:extLst>
              <a:ext uri="{FF2B5EF4-FFF2-40B4-BE49-F238E27FC236}">
                <a16:creationId xmlns:a16="http://schemas.microsoft.com/office/drawing/2014/main" id="{55F725D1-29AA-494E-A4E9-75548B90CDC1}"/>
              </a:ext>
            </a:extLst>
          </p:cNvPr>
          <p:cNvSpPr/>
          <p:nvPr/>
        </p:nvSpPr>
        <p:spPr>
          <a:xfrm>
            <a:off x="5865097" y="3780565"/>
            <a:ext cx="518953" cy="5443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D348A27-1ABB-4D2C-BC57-39752473383D}"/>
              </a:ext>
            </a:extLst>
          </p:cNvPr>
          <p:cNvSpPr txBox="1"/>
          <p:nvPr/>
        </p:nvSpPr>
        <p:spPr>
          <a:xfrm>
            <a:off x="1010850" y="0"/>
            <a:ext cx="10170298" cy="1158380"/>
          </a:xfrm>
          <a:prstGeom prst="rect">
            <a:avLst/>
          </a:prstGeom>
        </p:spPr>
        <p:txBody>
          <a:bodyPr vert="horz" lIns="91440" tIns="45720" rIns="91440" bIns="45720" rtlCol="0" anchor="ctr">
            <a:normAutofit fontScale="92500"/>
          </a:bodyPr>
          <a:lstStyle/>
          <a:p>
            <a:pPr marL="0" marR="0" algn="ctr">
              <a:lnSpc>
                <a:spcPct val="90000"/>
              </a:lnSpc>
              <a:spcBef>
                <a:spcPct val="0"/>
              </a:spcBef>
              <a:spcAft>
                <a:spcPts val="600"/>
              </a:spcAft>
            </a:pPr>
            <a:r>
              <a:rPr lang="en-US" sz="5200" b="1" kern="1200" dirty="0">
                <a:solidFill>
                  <a:schemeClr val="tx1"/>
                </a:solidFill>
                <a:effectLst/>
                <a:latin typeface="+mj-lt"/>
                <a:ea typeface="+mj-ea"/>
                <a:cs typeface="+mj-cs"/>
              </a:rPr>
              <a:t>Power vs. Knowledge – Existing Buildings</a:t>
            </a:r>
            <a:endParaRPr lang="en-US" sz="5200" kern="1200" dirty="0">
              <a:solidFill>
                <a:schemeClr val="tx1"/>
              </a:solidFill>
              <a:effectLst/>
              <a:latin typeface="+mj-lt"/>
              <a:ea typeface="+mj-ea"/>
              <a:cs typeface="+mj-cs"/>
            </a:endParaRPr>
          </a:p>
        </p:txBody>
      </p:sp>
      <p:pic>
        <p:nvPicPr>
          <p:cNvPr id="13" name="Picture 12">
            <a:extLst>
              <a:ext uri="{FF2B5EF4-FFF2-40B4-BE49-F238E27FC236}">
                <a16:creationId xmlns:a16="http://schemas.microsoft.com/office/drawing/2014/main" id="{2B8DD7E4-B5AA-40A3-AF9C-427DEBEA90BD}"/>
              </a:ext>
            </a:extLst>
          </p:cNvPr>
          <p:cNvPicPr>
            <a:picLocks noChangeAspect="1"/>
          </p:cNvPicPr>
          <p:nvPr/>
        </p:nvPicPr>
        <p:blipFill>
          <a:blip r:embed="rId4"/>
          <a:stretch>
            <a:fillRect/>
          </a:stretch>
        </p:blipFill>
        <p:spPr>
          <a:xfrm>
            <a:off x="426045" y="912900"/>
            <a:ext cx="11339907" cy="1646003"/>
          </a:xfrm>
          <a:prstGeom prst="rect">
            <a:avLst/>
          </a:prstGeom>
        </p:spPr>
      </p:pic>
      <p:pic>
        <p:nvPicPr>
          <p:cNvPr id="14" name="Picture 13">
            <a:extLst>
              <a:ext uri="{FF2B5EF4-FFF2-40B4-BE49-F238E27FC236}">
                <a16:creationId xmlns:a16="http://schemas.microsoft.com/office/drawing/2014/main" id="{E70623C6-9467-4299-95A9-5A891517E22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577524" y="1008315"/>
            <a:ext cx="823772" cy="526299"/>
          </a:xfrm>
          <a:prstGeom prst="rect">
            <a:avLst/>
          </a:prstGeom>
        </p:spPr>
      </p:pic>
      <p:pic>
        <p:nvPicPr>
          <p:cNvPr id="15" name="Picture 14">
            <a:extLst>
              <a:ext uri="{FF2B5EF4-FFF2-40B4-BE49-F238E27FC236}">
                <a16:creationId xmlns:a16="http://schemas.microsoft.com/office/drawing/2014/main" id="{FFF723EE-20C8-4D53-A885-FDEAE38F5879}"/>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7738086" y="998119"/>
            <a:ext cx="823772" cy="526299"/>
          </a:xfrm>
          <a:prstGeom prst="rect">
            <a:avLst/>
          </a:prstGeom>
        </p:spPr>
      </p:pic>
      <p:pic>
        <p:nvPicPr>
          <p:cNvPr id="16" name="Picture 15">
            <a:extLst>
              <a:ext uri="{FF2B5EF4-FFF2-40B4-BE49-F238E27FC236}">
                <a16:creationId xmlns:a16="http://schemas.microsoft.com/office/drawing/2014/main" id="{336696AF-CF72-49A3-9C82-FF7DF65D0C2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016696" y="1018047"/>
            <a:ext cx="823772" cy="526299"/>
          </a:xfrm>
          <a:prstGeom prst="rect">
            <a:avLst/>
          </a:prstGeom>
        </p:spPr>
      </p:pic>
      <p:pic>
        <p:nvPicPr>
          <p:cNvPr id="24" name="Picture 23">
            <a:extLst>
              <a:ext uri="{FF2B5EF4-FFF2-40B4-BE49-F238E27FC236}">
                <a16:creationId xmlns:a16="http://schemas.microsoft.com/office/drawing/2014/main" id="{5C4876F4-004D-40C1-B951-A81E132F0845}"/>
              </a:ext>
            </a:extLst>
          </p:cNvPr>
          <p:cNvPicPr>
            <a:picLocks noChangeAspect="1"/>
          </p:cNvPicPr>
          <p:nvPr/>
        </p:nvPicPr>
        <p:blipFill>
          <a:blip r:embed="rId6"/>
          <a:stretch>
            <a:fillRect/>
          </a:stretch>
        </p:blipFill>
        <p:spPr>
          <a:xfrm>
            <a:off x="207449" y="5634071"/>
            <a:ext cx="11777102" cy="1014159"/>
          </a:xfrm>
          <a:prstGeom prst="rect">
            <a:avLst/>
          </a:prstGeom>
        </p:spPr>
      </p:pic>
      <p:pic>
        <p:nvPicPr>
          <p:cNvPr id="5" name="Picture 4">
            <a:extLst>
              <a:ext uri="{FF2B5EF4-FFF2-40B4-BE49-F238E27FC236}">
                <a16:creationId xmlns:a16="http://schemas.microsoft.com/office/drawing/2014/main" id="{A02194E8-9BB5-4D0B-B47A-15DF283A2E98}"/>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2124287" y="973665"/>
            <a:ext cx="885825" cy="504825"/>
          </a:xfrm>
          <a:prstGeom prst="rect">
            <a:avLst/>
          </a:prstGeom>
        </p:spPr>
      </p:pic>
      <p:pic>
        <p:nvPicPr>
          <p:cNvPr id="19" name="Picture 18">
            <a:extLst>
              <a:ext uri="{FF2B5EF4-FFF2-40B4-BE49-F238E27FC236}">
                <a16:creationId xmlns:a16="http://schemas.microsoft.com/office/drawing/2014/main" id="{F276F67F-D9DD-41D7-9B01-807241A3B51E}"/>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803531" y="998119"/>
            <a:ext cx="885825" cy="504825"/>
          </a:xfrm>
          <a:prstGeom prst="rect">
            <a:avLst/>
          </a:prstGeom>
        </p:spPr>
      </p:pic>
      <p:pic>
        <p:nvPicPr>
          <p:cNvPr id="20" name="Picture 19">
            <a:extLst>
              <a:ext uri="{FF2B5EF4-FFF2-40B4-BE49-F238E27FC236}">
                <a16:creationId xmlns:a16="http://schemas.microsoft.com/office/drawing/2014/main" id="{C8FDB23B-6B57-4B2B-8BAB-D22451EEB6BF}"/>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611575" y="1019593"/>
            <a:ext cx="885825" cy="504825"/>
          </a:xfrm>
          <a:prstGeom prst="rect">
            <a:avLst/>
          </a:prstGeom>
        </p:spPr>
      </p:pic>
    </p:spTree>
    <p:extLst>
      <p:ext uri="{BB962C8B-B14F-4D97-AF65-F5344CB8AC3E}">
        <p14:creationId xmlns:p14="http://schemas.microsoft.com/office/powerpoint/2010/main" val="421227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ground, indoor, building, floor&#10;&#10;Description automatically generated">
            <a:extLst>
              <a:ext uri="{FF2B5EF4-FFF2-40B4-BE49-F238E27FC236}">
                <a16:creationId xmlns:a16="http://schemas.microsoft.com/office/drawing/2014/main" id="{A139DFE8-6A5F-404B-962D-347FCFCB76E8}"/>
              </a:ext>
            </a:extLst>
          </p:cNvPr>
          <p:cNvPicPr>
            <a:picLocks noChangeAspect="1"/>
          </p:cNvPicPr>
          <p:nvPr/>
        </p:nvPicPr>
        <p:blipFill rotWithShape="1">
          <a:blip r:embed="rId3">
            <a:extLst>
              <a:ext uri="{28A0092B-C50C-407E-A947-70E740481C1C}">
                <a14:useLocalDpi xmlns:a14="http://schemas.microsoft.com/office/drawing/2010/main" val="0"/>
              </a:ext>
            </a:extLst>
          </a:blip>
          <a:srcRect l="1251" r="4986"/>
          <a:stretch/>
        </p:blipFill>
        <p:spPr>
          <a:xfrm>
            <a:off x="277840" y="619791"/>
            <a:ext cx="7921868" cy="5618418"/>
          </a:xfrm>
          <a:prstGeom prst="rect">
            <a:avLst/>
          </a:prstGeom>
        </p:spPr>
      </p:pic>
      <p:sp>
        <p:nvSpPr>
          <p:cNvPr id="5" name="TextBox 4">
            <a:extLst>
              <a:ext uri="{FF2B5EF4-FFF2-40B4-BE49-F238E27FC236}">
                <a16:creationId xmlns:a16="http://schemas.microsoft.com/office/drawing/2014/main" id="{979E7A30-E128-4996-831C-8C647D05EC3E}"/>
              </a:ext>
            </a:extLst>
          </p:cNvPr>
          <p:cNvSpPr txBox="1"/>
          <p:nvPr/>
        </p:nvSpPr>
        <p:spPr>
          <a:xfrm>
            <a:off x="8366762" y="875768"/>
            <a:ext cx="3822189" cy="5618418"/>
          </a:xfrm>
          <a:prstGeom prst="rect">
            <a:avLst/>
          </a:prstGeom>
        </p:spPr>
        <p:txBody>
          <a:bodyPr vert="horz" lIns="91440" tIns="45720" rIns="91440" bIns="45720" rtlCol="0">
            <a:noAutofit/>
          </a:bodyPr>
          <a:lstStyle/>
          <a:p>
            <a:pPr marR="0" lvl="0" fontAlgn="auto">
              <a:lnSpc>
                <a:spcPct val="90000"/>
              </a:lnSpc>
              <a:spcBef>
                <a:spcPts val="0"/>
              </a:spcBef>
              <a:spcAft>
                <a:spcPts val="600"/>
              </a:spcAft>
              <a:buClrTx/>
              <a:buSzTx/>
              <a:tabLst/>
              <a:defRPr/>
            </a:pPr>
            <a:r>
              <a:rPr kumimoji="0" lang="en-US" sz="2800" b="1" i="1" u="none" strike="noStrike" cap="none" spc="0" normalizeH="0" baseline="0" noProof="0" dirty="0">
                <a:ln>
                  <a:noFill/>
                </a:ln>
                <a:effectLst/>
                <a:uLnTx/>
                <a:uFillTx/>
              </a:rPr>
              <a:t>The Fatal Funnel:</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i="1" u="none" strike="noStrike" cap="none" spc="0" normalizeH="0" baseline="0" noProof="0" dirty="0">
                <a:ln>
                  <a:noFill/>
                </a:ln>
                <a:effectLst/>
                <a:uLnTx/>
                <a:uFillTx/>
              </a:rPr>
              <a:t>Non-revenue generating space</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2400" i="1" dirty="0"/>
              <a:t>Reduction in Maintenance Funds</a:t>
            </a:r>
            <a:endParaRPr kumimoji="0" lang="en-US" sz="2400" i="1" u="none" strike="noStrike" cap="none" spc="0" normalizeH="0" baseline="0" noProof="0" dirty="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i="1" u="none" strike="noStrike" cap="none" spc="0" normalizeH="0" baseline="0" noProof="0" dirty="0">
                <a:ln>
                  <a:noFill/>
                </a:ln>
                <a:effectLst/>
                <a:uLnTx/>
                <a:uFillTx/>
              </a:rPr>
              <a:t>Inefficient building and systems</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i="1" u="none" strike="noStrike" cap="none" spc="0" normalizeH="0" baseline="0" noProof="0" dirty="0">
                <a:ln>
                  <a:noFill/>
                </a:ln>
                <a:effectLst/>
                <a:uLnTx/>
                <a:uFillTx/>
              </a:rPr>
              <a:t>Mold and sick building syndrome</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i="1" u="none" strike="noStrike" cap="none" spc="0" normalizeH="0" baseline="0" noProof="0" dirty="0">
                <a:ln>
                  <a:noFill/>
                </a:ln>
                <a:effectLst/>
                <a:uLnTx/>
                <a:uFillTx/>
              </a:rPr>
              <a:t>Expensive emergency repairs</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400" i="1" u="none" strike="noStrike" cap="none" spc="0" normalizeH="0" baseline="0" noProof="0" dirty="0">
                <a:ln>
                  <a:noFill/>
                </a:ln>
                <a:effectLst/>
                <a:uLnTx/>
                <a:uFillTx/>
              </a:rPr>
              <a:t>Devaluation of the property</a:t>
            </a:r>
          </a:p>
          <a:p>
            <a:pPr marL="0" marR="0" lvl="0" indent="-228600" fontAlgn="auto">
              <a:lnSpc>
                <a:spcPct val="90000"/>
              </a:lnSpc>
              <a:spcBef>
                <a:spcPts val="0"/>
              </a:spcBef>
              <a:spcAft>
                <a:spcPts val="600"/>
              </a:spcAft>
              <a:buClrTx/>
              <a:buSzTx/>
              <a:buFont typeface="Arial" panose="020B0604020202020204" pitchFamily="34" charset="0"/>
              <a:buChar char="•"/>
              <a:tabLst/>
              <a:defRPr/>
            </a:pPr>
            <a:endParaRPr kumimoji="0" lang="en-US" sz="2800" b="0" i="1" u="none" strike="noStrike" cap="none" spc="0" normalizeH="0" baseline="0" noProof="0" dirty="0">
              <a:ln>
                <a:noFill/>
              </a:ln>
              <a:effectLst/>
              <a:uLnTx/>
              <a:uFillTx/>
            </a:endParaRPr>
          </a:p>
        </p:txBody>
      </p:sp>
    </p:spTree>
    <p:extLst>
      <p:ext uri="{BB962C8B-B14F-4D97-AF65-F5344CB8AC3E}">
        <p14:creationId xmlns:p14="http://schemas.microsoft.com/office/powerpoint/2010/main" val="13272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342CA5-DE32-43B6-8B01-9C54406E7B51}"/>
              </a:ext>
            </a:extLst>
          </p:cNvPr>
          <p:cNvPicPr>
            <a:picLocks noChangeAspect="1"/>
          </p:cNvPicPr>
          <p:nvPr/>
        </p:nvPicPr>
        <p:blipFill rotWithShape="1">
          <a:blip r:embed="rId3"/>
          <a:srcRect t="952" b="13599"/>
          <a:stretch/>
        </p:blipFill>
        <p:spPr>
          <a:xfrm>
            <a:off x="4264312" y="735542"/>
            <a:ext cx="7595454" cy="5386916"/>
          </a:xfrm>
          <a:prstGeom prst="rect">
            <a:avLst/>
          </a:prstGeom>
        </p:spPr>
      </p:pic>
      <p:sp>
        <p:nvSpPr>
          <p:cNvPr id="10" name="Rectangle 9">
            <a:extLst>
              <a:ext uri="{FF2B5EF4-FFF2-40B4-BE49-F238E27FC236}">
                <a16:creationId xmlns:a16="http://schemas.microsoft.com/office/drawing/2014/main" id="{DAC47098-0272-4DFA-A88C-1E0045F95231}"/>
              </a:ext>
            </a:extLst>
          </p:cNvPr>
          <p:cNvSpPr/>
          <p:nvPr/>
        </p:nvSpPr>
        <p:spPr>
          <a:xfrm>
            <a:off x="127819" y="-27700"/>
            <a:ext cx="4136493" cy="2585323"/>
          </a:xfrm>
          <a:prstGeom prst="rect">
            <a:avLst/>
          </a:prstGeom>
          <a:noFill/>
        </p:spPr>
        <p:txBody>
          <a:bodyPr wrap="square" lIns="91440" tIns="45720" rIns="91440" bIns="45720">
            <a:spAutoFit/>
          </a:bodyPr>
          <a:lstStyle/>
          <a:p>
            <a:pPr algn="ctr"/>
            <a:r>
              <a:rPr lang="en-US" sz="5400" b="1" i="1" dirty="0">
                <a:ln w="9525">
                  <a:solidFill>
                    <a:schemeClr val="bg1"/>
                  </a:solidFill>
                  <a:prstDash val="solid"/>
                </a:ln>
              </a:rPr>
              <a:t>This is… preventable.</a:t>
            </a:r>
          </a:p>
          <a:p>
            <a:pPr algn="ctr"/>
            <a:endParaRPr lang="en-US" sz="5400" b="1" i="1" dirty="0">
              <a:ln w="9525">
                <a:solidFill>
                  <a:schemeClr val="bg1"/>
                </a:solidFill>
                <a:prstDash val="solid"/>
              </a:ln>
            </a:endParaRPr>
          </a:p>
        </p:txBody>
      </p:sp>
    </p:spTree>
    <p:extLst>
      <p:ext uri="{BB962C8B-B14F-4D97-AF65-F5344CB8AC3E}">
        <p14:creationId xmlns:p14="http://schemas.microsoft.com/office/powerpoint/2010/main" val="32695917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046358A-55BF-4906-835C-0648CB2C45D5}"/>
              </a:ext>
            </a:extLst>
          </p:cNvPr>
          <p:cNvSpPr txBox="1"/>
          <p:nvPr/>
        </p:nvSpPr>
        <p:spPr>
          <a:xfrm>
            <a:off x="2499025" y="4127861"/>
            <a:ext cx="7193949" cy="2333625"/>
          </a:xfrm>
          <a:prstGeom prst="rect">
            <a:avLst/>
          </a:prstGeom>
        </p:spPr>
        <p:txBody>
          <a:bodyPr vert="horz" lIns="91440" tIns="45720" rIns="91440" bIns="45720" rtlCol="0" anchor="ctr">
            <a:normAutofit/>
          </a:bodyPr>
          <a:lstStyle/>
          <a:p>
            <a:pPr marL="0" marR="0" algn="ctr">
              <a:lnSpc>
                <a:spcPct val="90000"/>
              </a:lnSpc>
              <a:spcBef>
                <a:spcPct val="0"/>
              </a:spcBef>
              <a:spcAft>
                <a:spcPts val="600"/>
              </a:spcAft>
            </a:pPr>
            <a:r>
              <a:rPr lang="en-US" sz="8800" b="1" kern="1200" dirty="0">
                <a:solidFill>
                  <a:schemeClr val="tx1"/>
                </a:solidFill>
                <a:effectLst/>
                <a:latin typeface="+mj-lt"/>
                <a:ea typeface="+mj-ea"/>
                <a:cs typeface="+mj-cs"/>
              </a:rPr>
              <a:t>Thank You!!</a:t>
            </a:r>
          </a:p>
          <a:p>
            <a:pPr algn="ctr">
              <a:lnSpc>
                <a:spcPct val="90000"/>
              </a:lnSpc>
              <a:spcBef>
                <a:spcPct val="0"/>
              </a:spcBef>
              <a:spcAft>
                <a:spcPts val="600"/>
              </a:spcAft>
            </a:pPr>
            <a:r>
              <a:rPr lang="en-US" sz="4300" dirty="0"/>
              <a:t>nu-fam.com</a:t>
            </a:r>
            <a:endParaRPr lang="en-US" sz="8000" kern="1200" dirty="0">
              <a:solidFill>
                <a:schemeClr val="tx1"/>
              </a:solidFill>
              <a:effectLst/>
              <a:latin typeface="+mj-lt"/>
              <a:ea typeface="+mj-ea"/>
              <a:cs typeface="+mj-cs"/>
            </a:endParaRPr>
          </a:p>
        </p:txBody>
      </p:sp>
      <p:pic>
        <p:nvPicPr>
          <p:cNvPr id="4" name="Picture 3" descr="A picture containing text, clipart&#10;&#10;Description automatically generated">
            <a:extLst>
              <a:ext uri="{FF2B5EF4-FFF2-40B4-BE49-F238E27FC236}">
                <a16:creationId xmlns:a16="http://schemas.microsoft.com/office/drawing/2014/main" id="{9485CF55-B846-4A31-99D3-EE09C81226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4183" y="607827"/>
            <a:ext cx="7703631" cy="3236057"/>
          </a:xfrm>
          <a:prstGeom prst="rect">
            <a:avLst/>
          </a:prstGeom>
        </p:spPr>
      </p:pic>
    </p:spTree>
    <p:extLst>
      <p:ext uri="{BB962C8B-B14F-4D97-AF65-F5344CB8AC3E}">
        <p14:creationId xmlns:p14="http://schemas.microsoft.com/office/powerpoint/2010/main" val="290423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E298998A-6E1D-4559-AC03-F470A709E1CD}"/>
              </a:ext>
            </a:extLst>
          </p:cNvPr>
          <p:cNvSpPr txBox="1"/>
          <p:nvPr/>
        </p:nvSpPr>
        <p:spPr>
          <a:xfrm>
            <a:off x="442331" y="254769"/>
            <a:ext cx="7753815" cy="3274592"/>
          </a:xfrm>
          <a:prstGeom prst="rect">
            <a:avLst/>
          </a:prstGeom>
        </p:spPr>
        <p:txBody>
          <a:bodyPr vert="horz" lIns="91440" tIns="45720" rIns="91440" bIns="45720" rtlCol="0" anchor="ctr">
            <a:normAutofit lnSpcReduction="10000"/>
          </a:bodyPr>
          <a:lstStyle/>
          <a:p>
            <a:pPr fontAlgn="auto">
              <a:lnSpc>
                <a:spcPct val="90000"/>
              </a:lnSpc>
              <a:spcBef>
                <a:spcPct val="0"/>
              </a:spcBef>
              <a:spcAft>
                <a:spcPts val="600"/>
              </a:spcAft>
              <a:defRPr/>
            </a:pPr>
            <a:r>
              <a:rPr lang="en-US" sz="7200" b="1" i="1" kern="1200" dirty="0">
                <a:solidFill>
                  <a:schemeClr val="tx1"/>
                </a:solidFill>
                <a:latin typeface="+mj-lt"/>
                <a:ea typeface="+mj-ea"/>
                <a:cs typeface="+mj-cs"/>
              </a:rPr>
              <a:t>Purpose:</a:t>
            </a:r>
          </a:p>
          <a:p>
            <a:pPr fontAlgn="auto">
              <a:lnSpc>
                <a:spcPct val="90000"/>
              </a:lnSpc>
              <a:spcBef>
                <a:spcPct val="0"/>
              </a:spcBef>
              <a:spcAft>
                <a:spcPts val="600"/>
              </a:spcAft>
              <a:defRPr/>
            </a:pPr>
            <a:endParaRPr lang="en-US" sz="4500" b="1" kern="1200" dirty="0">
              <a:solidFill>
                <a:schemeClr val="tx1"/>
              </a:solidFill>
              <a:latin typeface="+mj-lt"/>
              <a:ea typeface="+mj-ea"/>
              <a:cs typeface="+mj-cs"/>
            </a:endParaRPr>
          </a:p>
          <a:p>
            <a:pPr fontAlgn="auto">
              <a:lnSpc>
                <a:spcPct val="90000"/>
              </a:lnSpc>
              <a:spcBef>
                <a:spcPct val="0"/>
              </a:spcBef>
              <a:spcAft>
                <a:spcPts val="600"/>
              </a:spcAft>
              <a:defRPr/>
            </a:pPr>
            <a:r>
              <a:rPr lang="en-US" sz="5400" b="1" kern="1200" dirty="0">
                <a:solidFill>
                  <a:schemeClr val="tx1"/>
                </a:solidFill>
                <a:latin typeface="+mj-lt"/>
                <a:ea typeface="+mj-ea"/>
                <a:cs typeface="+mj-cs"/>
              </a:rPr>
              <a:t>Keeping the Outside Out</a:t>
            </a:r>
          </a:p>
          <a:p>
            <a:pPr fontAlgn="auto">
              <a:lnSpc>
                <a:spcPct val="90000"/>
              </a:lnSpc>
              <a:spcBef>
                <a:spcPct val="0"/>
              </a:spcBef>
              <a:spcAft>
                <a:spcPts val="600"/>
              </a:spcAft>
              <a:defRPr/>
            </a:pPr>
            <a:r>
              <a:rPr lang="en-US" sz="5400" b="1" kern="1200" dirty="0">
                <a:solidFill>
                  <a:schemeClr val="tx1"/>
                </a:solidFill>
                <a:latin typeface="+mj-lt"/>
                <a:ea typeface="+mj-ea"/>
                <a:cs typeface="+mj-cs"/>
              </a:rPr>
              <a:t>and the Inside In.</a:t>
            </a:r>
          </a:p>
        </p:txBody>
      </p:sp>
      <p:sp>
        <p:nvSpPr>
          <p:cNvPr id="2" name="TextBox 1">
            <a:extLst>
              <a:ext uri="{FF2B5EF4-FFF2-40B4-BE49-F238E27FC236}">
                <a16:creationId xmlns:a16="http://schemas.microsoft.com/office/drawing/2014/main" id="{2C986772-8DF7-3356-6C4D-E04BC66E78A7}"/>
              </a:ext>
            </a:extLst>
          </p:cNvPr>
          <p:cNvSpPr txBox="1"/>
          <p:nvPr/>
        </p:nvSpPr>
        <p:spPr>
          <a:xfrm>
            <a:off x="3833231" y="3378969"/>
            <a:ext cx="7753815" cy="3274592"/>
          </a:xfrm>
          <a:prstGeom prst="rect">
            <a:avLst/>
          </a:prstGeom>
        </p:spPr>
        <p:txBody>
          <a:bodyPr vert="horz" lIns="91440" tIns="45720" rIns="91440" bIns="45720" rtlCol="0" anchor="ctr">
            <a:normAutofit/>
          </a:bodyPr>
          <a:lstStyle/>
          <a:p>
            <a:pPr algn="r" fontAlgn="auto">
              <a:lnSpc>
                <a:spcPct val="90000"/>
              </a:lnSpc>
              <a:spcBef>
                <a:spcPct val="0"/>
              </a:spcBef>
              <a:spcAft>
                <a:spcPts val="600"/>
              </a:spcAft>
              <a:defRPr/>
            </a:pPr>
            <a:r>
              <a:rPr lang="en-US" sz="7200" b="1" i="1" kern="1200" dirty="0">
                <a:solidFill>
                  <a:schemeClr val="tx1"/>
                </a:solidFill>
                <a:latin typeface="+mj-lt"/>
                <a:ea typeface="+mj-ea"/>
                <a:cs typeface="+mj-cs"/>
              </a:rPr>
              <a:t>Reason:</a:t>
            </a:r>
          </a:p>
          <a:p>
            <a:pPr algn="r" fontAlgn="auto">
              <a:lnSpc>
                <a:spcPct val="90000"/>
              </a:lnSpc>
              <a:spcBef>
                <a:spcPct val="0"/>
              </a:spcBef>
              <a:spcAft>
                <a:spcPts val="600"/>
              </a:spcAft>
              <a:defRPr/>
            </a:pPr>
            <a:endParaRPr lang="en-US" sz="4500" b="1" kern="1200" dirty="0">
              <a:solidFill>
                <a:schemeClr val="tx1"/>
              </a:solidFill>
              <a:latin typeface="+mj-lt"/>
              <a:ea typeface="+mj-ea"/>
              <a:cs typeface="+mj-cs"/>
            </a:endParaRPr>
          </a:p>
          <a:p>
            <a:pPr algn="r" fontAlgn="auto">
              <a:lnSpc>
                <a:spcPct val="90000"/>
              </a:lnSpc>
              <a:spcBef>
                <a:spcPct val="0"/>
              </a:spcBef>
              <a:spcAft>
                <a:spcPts val="600"/>
              </a:spcAft>
              <a:defRPr/>
            </a:pPr>
            <a:r>
              <a:rPr lang="en-US" sz="5400" b="1" kern="1200" dirty="0">
                <a:solidFill>
                  <a:schemeClr val="tx1"/>
                </a:solidFill>
                <a:latin typeface="+mj-lt"/>
                <a:ea typeface="+mj-ea"/>
                <a:cs typeface="+mj-cs"/>
              </a:rPr>
              <a:t>To make a living.</a:t>
            </a:r>
          </a:p>
        </p:txBody>
      </p:sp>
    </p:spTree>
    <p:extLst>
      <p:ext uri="{BB962C8B-B14F-4D97-AF65-F5344CB8AC3E}">
        <p14:creationId xmlns:p14="http://schemas.microsoft.com/office/powerpoint/2010/main" val="2698701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square with a black border&#10;&#10;Description automatically generated with medium confidence">
            <a:extLst>
              <a:ext uri="{FF2B5EF4-FFF2-40B4-BE49-F238E27FC236}">
                <a16:creationId xmlns:a16="http://schemas.microsoft.com/office/drawing/2014/main" id="{33AEB49F-8C8C-4E7A-961A-BEEFED5C2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0286" y="0"/>
            <a:ext cx="6191427" cy="6858000"/>
          </a:xfrm>
          <a:prstGeom prst="rect">
            <a:avLst/>
          </a:prstGeom>
        </p:spPr>
      </p:pic>
      <p:sp>
        <p:nvSpPr>
          <p:cNvPr id="7" name="TextBox 6">
            <a:extLst>
              <a:ext uri="{FF2B5EF4-FFF2-40B4-BE49-F238E27FC236}">
                <a16:creationId xmlns:a16="http://schemas.microsoft.com/office/drawing/2014/main" id="{F32F8449-C63B-4071-8B70-CF92B0AA96BF}"/>
              </a:ext>
            </a:extLst>
          </p:cNvPr>
          <p:cNvSpPr txBox="1"/>
          <p:nvPr/>
        </p:nvSpPr>
        <p:spPr>
          <a:xfrm>
            <a:off x="4751273" y="1714345"/>
            <a:ext cx="2865097" cy="640342"/>
          </a:xfrm>
          <a:prstGeom prst="rect">
            <a:avLst/>
          </a:prstGeom>
          <a:noFill/>
        </p:spPr>
        <p:txBody>
          <a:bodyPr wrap="square">
            <a:spAutoFit/>
          </a:bodyPr>
          <a:lstStyle/>
          <a:p>
            <a:pPr algn="ctr"/>
            <a:r>
              <a:rPr lang="en-US" sz="3600" b="1" i="1" kern="1200" dirty="0">
                <a:solidFill>
                  <a:schemeClr val="bg1"/>
                </a:solidFill>
                <a:effectLst>
                  <a:outerShdw blurRad="38100" dist="38100" dir="2700000" algn="tl">
                    <a:srgbClr val="000000">
                      <a:alpha val="43137"/>
                    </a:srgbClr>
                  </a:outerShdw>
                </a:effectLst>
                <a:latin typeface="+mj-lt"/>
                <a:ea typeface="+mj-ea"/>
                <a:cs typeface="+mj-cs"/>
              </a:rPr>
              <a:t>Principle</a:t>
            </a:r>
            <a:endParaRPr lang="en-US" sz="3600" dirty="0">
              <a:solidFill>
                <a:schemeClr val="bg1"/>
              </a:solidFill>
              <a:effectLst>
                <a:outerShdw blurRad="38100" dist="38100" dir="2700000" algn="tl">
                  <a:srgbClr val="000000">
                    <a:alpha val="43137"/>
                  </a:srgbClr>
                </a:outerShdw>
              </a:effectLst>
            </a:endParaRPr>
          </a:p>
        </p:txBody>
      </p:sp>
      <p:sp>
        <p:nvSpPr>
          <p:cNvPr id="8" name="TextBox 7">
            <a:extLst>
              <a:ext uri="{FF2B5EF4-FFF2-40B4-BE49-F238E27FC236}">
                <a16:creationId xmlns:a16="http://schemas.microsoft.com/office/drawing/2014/main" id="{529B1DC5-77F2-4095-8753-986E646D51CB}"/>
              </a:ext>
            </a:extLst>
          </p:cNvPr>
          <p:cNvSpPr txBox="1"/>
          <p:nvPr/>
        </p:nvSpPr>
        <p:spPr>
          <a:xfrm>
            <a:off x="5716574" y="2654966"/>
            <a:ext cx="2995332" cy="640342"/>
          </a:xfrm>
          <a:prstGeom prst="rect">
            <a:avLst/>
          </a:prstGeom>
          <a:noFill/>
        </p:spPr>
        <p:txBody>
          <a:bodyPr wrap="square">
            <a:spAutoFit/>
          </a:bodyPr>
          <a:lstStyle/>
          <a:p>
            <a:pPr algn="ctr"/>
            <a:r>
              <a:rPr lang="en-US" sz="3600" b="1" i="1" kern="1200" dirty="0">
                <a:solidFill>
                  <a:schemeClr val="bg1"/>
                </a:solidFill>
                <a:effectLst>
                  <a:outerShdw blurRad="38100" dist="38100" dir="2700000" algn="tl">
                    <a:srgbClr val="000000">
                      <a:alpha val="43137"/>
                    </a:srgbClr>
                  </a:outerShdw>
                </a:effectLst>
                <a:latin typeface="+mj-lt"/>
                <a:ea typeface="+mj-ea"/>
                <a:cs typeface="+mj-cs"/>
              </a:rPr>
              <a:t>Property</a:t>
            </a:r>
            <a:endParaRPr lang="en-US" sz="3600" dirty="0">
              <a:solidFill>
                <a:schemeClr val="bg1"/>
              </a:solidFill>
              <a:effectLst>
                <a:outerShdw blurRad="38100" dist="38100" dir="2700000" algn="tl">
                  <a:srgbClr val="000000">
                    <a:alpha val="43137"/>
                  </a:srgbClr>
                </a:outerShdw>
              </a:effectLst>
            </a:endParaRPr>
          </a:p>
        </p:txBody>
      </p:sp>
      <p:sp>
        <p:nvSpPr>
          <p:cNvPr id="9" name="TextBox 8">
            <a:extLst>
              <a:ext uri="{FF2B5EF4-FFF2-40B4-BE49-F238E27FC236}">
                <a16:creationId xmlns:a16="http://schemas.microsoft.com/office/drawing/2014/main" id="{5F83D050-8717-4479-9678-743711E470B6}"/>
              </a:ext>
            </a:extLst>
          </p:cNvPr>
          <p:cNvSpPr txBox="1"/>
          <p:nvPr/>
        </p:nvSpPr>
        <p:spPr>
          <a:xfrm>
            <a:off x="3596342" y="2654966"/>
            <a:ext cx="2839052" cy="640342"/>
          </a:xfrm>
          <a:prstGeom prst="rect">
            <a:avLst/>
          </a:prstGeom>
          <a:noFill/>
        </p:spPr>
        <p:txBody>
          <a:bodyPr wrap="square">
            <a:spAutoFit/>
          </a:bodyPr>
          <a:lstStyle/>
          <a:p>
            <a:pPr algn="ctr"/>
            <a:r>
              <a:rPr lang="en-US" sz="3600" b="1" i="1" kern="1200" dirty="0">
                <a:solidFill>
                  <a:schemeClr val="bg1"/>
                </a:solidFill>
                <a:effectLst>
                  <a:outerShdw blurRad="38100" dist="38100" dir="2700000" algn="tl">
                    <a:srgbClr val="000000">
                      <a:alpha val="43137"/>
                    </a:srgbClr>
                  </a:outerShdw>
                </a:effectLst>
                <a:latin typeface="+mj-lt"/>
                <a:ea typeface="+mj-ea"/>
                <a:cs typeface="+mj-cs"/>
              </a:rPr>
              <a:t>Process</a:t>
            </a:r>
            <a:endParaRPr lang="en-US" sz="3600" dirty="0">
              <a:solidFill>
                <a:schemeClr val="bg1"/>
              </a:solidFill>
              <a:effectLst>
                <a:outerShdw blurRad="38100" dist="38100" dir="2700000" algn="tl">
                  <a:srgbClr val="000000">
                    <a:alpha val="43137"/>
                  </a:srgbClr>
                </a:outerShdw>
              </a:effectLst>
            </a:endParaRPr>
          </a:p>
        </p:txBody>
      </p:sp>
      <p:sp>
        <p:nvSpPr>
          <p:cNvPr id="11" name="TextBox 10">
            <a:extLst>
              <a:ext uri="{FF2B5EF4-FFF2-40B4-BE49-F238E27FC236}">
                <a16:creationId xmlns:a16="http://schemas.microsoft.com/office/drawing/2014/main" id="{BE471AB4-6381-4B27-9B33-8484947852FE}"/>
              </a:ext>
            </a:extLst>
          </p:cNvPr>
          <p:cNvSpPr txBox="1"/>
          <p:nvPr/>
        </p:nvSpPr>
        <p:spPr>
          <a:xfrm>
            <a:off x="2927574" y="3704493"/>
            <a:ext cx="6264139" cy="914774"/>
          </a:xfrm>
          <a:prstGeom prst="rect">
            <a:avLst/>
          </a:prstGeom>
          <a:noFill/>
        </p:spPr>
        <p:txBody>
          <a:bodyPr wrap="square">
            <a:spAutoFit/>
          </a:bodyPr>
          <a:lstStyle/>
          <a:p>
            <a:pPr algn="ctr"/>
            <a:r>
              <a:rPr lang="en-US" sz="5400" b="1" i="1" dirty="0">
                <a:solidFill>
                  <a:schemeClr val="bg1"/>
                </a:solidFill>
                <a:effectLst>
                  <a:outerShdw blurRad="38100" dist="38100" dir="2700000" algn="tl">
                    <a:srgbClr val="000000">
                      <a:alpha val="43137"/>
                    </a:srgbClr>
                  </a:outerShdw>
                </a:effectLst>
                <a:latin typeface="+mj-lt"/>
                <a:ea typeface="Times New Roman" panose="02020603050405020304" pitchFamily="18" charset="0"/>
              </a:rPr>
              <a:t>CONTINUITY</a:t>
            </a:r>
            <a:endParaRPr lang="en-US" sz="5400" b="1" i="1" dirty="0">
              <a:solidFill>
                <a:schemeClr val="bg1"/>
              </a:solidFill>
              <a:effectLst>
                <a:outerShdw blurRad="38100" dist="38100" dir="2700000" algn="tl">
                  <a:srgbClr val="000000">
                    <a:alpha val="43137"/>
                  </a:srgbClr>
                </a:outerShdw>
              </a:effectLst>
              <a:latin typeface="+mj-lt"/>
            </a:endParaRPr>
          </a:p>
        </p:txBody>
      </p:sp>
      <p:sp>
        <p:nvSpPr>
          <p:cNvPr id="10" name="TextBox 9">
            <a:extLst>
              <a:ext uri="{FF2B5EF4-FFF2-40B4-BE49-F238E27FC236}">
                <a16:creationId xmlns:a16="http://schemas.microsoft.com/office/drawing/2014/main" id="{0BE54984-BD73-41DB-BD24-B64ED6B97AB3}"/>
              </a:ext>
            </a:extLst>
          </p:cNvPr>
          <p:cNvSpPr txBox="1"/>
          <p:nvPr/>
        </p:nvSpPr>
        <p:spPr>
          <a:xfrm>
            <a:off x="281709" y="191549"/>
            <a:ext cx="4260014" cy="1505883"/>
          </a:xfrm>
          <a:prstGeom prst="rect">
            <a:avLst/>
          </a:prstGeom>
        </p:spPr>
        <p:txBody>
          <a:bodyPr vert="horz" lIns="91440" tIns="45720" rIns="91440" bIns="45720" rtlCol="0" anchor="ctr">
            <a:normAutofit lnSpcReduction="10000"/>
          </a:bodyPr>
          <a:lstStyle/>
          <a:p>
            <a:pPr marL="0" marR="0">
              <a:lnSpc>
                <a:spcPct val="90000"/>
              </a:lnSpc>
              <a:spcBef>
                <a:spcPct val="0"/>
              </a:spcBef>
              <a:spcAft>
                <a:spcPts val="600"/>
              </a:spcAft>
            </a:pPr>
            <a:r>
              <a:rPr lang="en-US" sz="5200" b="1" kern="1200" dirty="0">
                <a:solidFill>
                  <a:schemeClr val="tx1"/>
                </a:solidFill>
                <a:effectLst/>
                <a:latin typeface="+mj-lt"/>
                <a:ea typeface="+mj-ea"/>
                <a:cs typeface="+mj-cs"/>
              </a:rPr>
              <a:t>Three Ps of Continuity: </a:t>
            </a:r>
            <a:endParaRPr lang="en-US" sz="5200" kern="1200" dirty="0">
              <a:solidFill>
                <a:schemeClr val="tx1"/>
              </a:solidFill>
              <a:effectLst/>
              <a:latin typeface="+mj-lt"/>
              <a:ea typeface="+mj-ea"/>
              <a:cs typeface="+mj-cs"/>
            </a:endParaRPr>
          </a:p>
        </p:txBody>
      </p:sp>
    </p:spTree>
    <p:extLst>
      <p:ext uri="{BB962C8B-B14F-4D97-AF65-F5344CB8AC3E}">
        <p14:creationId xmlns:p14="http://schemas.microsoft.com/office/powerpoint/2010/main" val="1753431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CD2EF-4D36-46AE-9A03-E5CE448E8F25}"/>
              </a:ext>
            </a:extLst>
          </p:cNvPr>
          <p:cNvSpPr txBox="1"/>
          <p:nvPr/>
        </p:nvSpPr>
        <p:spPr>
          <a:xfrm>
            <a:off x="442333" y="843265"/>
            <a:ext cx="6794809" cy="3274592"/>
          </a:xfrm>
          <a:prstGeom prst="rect">
            <a:avLst/>
          </a:prstGeom>
        </p:spPr>
        <p:txBody>
          <a:bodyPr vert="horz" lIns="91440" tIns="45720" rIns="91440" bIns="45720" rtlCol="0" anchor="ctr">
            <a:normAutofit fontScale="92500" lnSpcReduction="10000"/>
          </a:bodyPr>
          <a:lstStyle/>
          <a:p>
            <a:pPr fontAlgn="auto">
              <a:lnSpc>
                <a:spcPct val="90000"/>
              </a:lnSpc>
              <a:spcBef>
                <a:spcPct val="0"/>
              </a:spcBef>
              <a:spcAft>
                <a:spcPts val="600"/>
              </a:spcAft>
              <a:defRPr/>
            </a:pPr>
            <a:r>
              <a:rPr lang="en-US" sz="7100" b="1" i="1" kern="1200" dirty="0">
                <a:solidFill>
                  <a:schemeClr val="tx1"/>
                </a:solidFill>
                <a:latin typeface="+mj-lt"/>
                <a:ea typeface="+mj-ea"/>
                <a:cs typeface="+mj-cs"/>
              </a:rPr>
              <a:t>Principle:</a:t>
            </a:r>
          </a:p>
          <a:p>
            <a:pPr fontAlgn="auto">
              <a:lnSpc>
                <a:spcPct val="90000"/>
              </a:lnSpc>
              <a:spcBef>
                <a:spcPct val="0"/>
              </a:spcBef>
              <a:spcAft>
                <a:spcPts val="600"/>
              </a:spcAft>
              <a:defRPr/>
            </a:pPr>
            <a:endParaRPr lang="en-US" sz="4500" b="1" kern="1200" dirty="0">
              <a:solidFill>
                <a:schemeClr val="tx1"/>
              </a:solidFill>
              <a:latin typeface="+mj-lt"/>
              <a:ea typeface="+mj-ea"/>
              <a:cs typeface="+mj-cs"/>
            </a:endParaRPr>
          </a:p>
          <a:p>
            <a:pPr fontAlgn="auto">
              <a:lnSpc>
                <a:spcPct val="90000"/>
              </a:lnSpc>
              <a:spcBef>
                <a:spcPct val="0"/>
              </a:spcBef>
              <a:spcAft>
                <a:spcPts val="600"/>
              </a:spcAft>
              <a:defRPr/>
            </a:pPr>
            <a:r>
              <a:rPr lang="en-US" sz="4800" dirty="0">
                <a:effectLst/>
                <a:latin typeface="Arial" panose="020B0604020202020204" pitchFamily="34" charset="0"/>
                <a:ea typeface="Times New Roman" panose="02020603050405020304" pitchFamily="18" charset="0"/>
              </a:rPr>
              <a:t>The set of truths that apply to the subject being managed. </a:t>
            </a:r>
          </a:p>
          <a:p>
            <a:pPr fontAlgn="auto">
              <a:lnSpc>
                <a:spcPct val="90000"/>
              </a:lnSpc>
              <a:spcBef>
                <a:spcPct val="0"/>
              </a:spcBef>
              <a:spcAft>
                <a:spcPts val="600"/>
              </a:spcAft>
              <a:defRPr/>
            </a:pPr>
            <a:endParaRPr lang="en-US" sz="5400" dirty="0">
              <a:effectLst/>
              <a:latin typeface="Arial" panose="020B0604020202020204" pitchFamily="34" charset="0"/>
              <a:ea typeface="Times New Roman" panose="02020603050405020304" pitchFamily="18" charset="0"/>
            </a:endParaRPr>
          </a:p>
        </p:txBody>
      </p:sp>
      <p:sp>
        <p:nvSpPr>
          <p:cNvPr id="2" name="Rectangle 1">
            <a:extLst>
              <a:ext uri="{FF2B5EF4-FFF2-40B4-BE49-F238E27FC236}">
                <a16:creationId xmlns:a16="http://schemas.microsoft.com/office/drawing/2014/main" id="{DB098FAA-D2A7-7BF0-DFC0-45275B335170}"/>
              </a:ext>
            </a:extLst>
          </p:cNvPr>
          <p:cNvSpPr/>
          <p:nvPr/>
        </p:nvSpPr>
        <p:spPr>
          <a:xfrm>
            <a:off x="3766586" y="4044386"/>
            <a:ext cx="8227229" cy="1200329"/>
          </a:xfrm>
          <a:prstGeom prst="rect">
            <a:avLst/>
          </a:prstGeom>
        </p:spPr>
        <p:txBody>
          <a:bodyPr wrap="square">
            <a:spAutoFit/>
          </a:bodyPr>
          <a:lstStyle/>
          <a:p>
            <a:pPr eaLnBrk="1" fontAlgn="auto" hangingPunct="1">
              <a:spcBef>
                <a:spcPts val="0"/>
              </a:spcBef>
              <a:spcAft>
                <a:spcPts val="0"/>
              </a:spcAft>
              <a:defRPr/>
            </a:pPr>
            <a:r>
              <a:rPr lang="en-US" sz="3600" i="1" dirty="0"/>
              <a:t>Michael T. </a:t>
            </a:r>
            <a:r>
              <a:rPr lang="en-US" sz="3600" i="1" dirty="0" err="1"/>
              <a:t>Kubal</a:t>
            </a:r>
            <a:r>
              <a:rPr lang="en-US" sz="3600" i="1" dirty="0"/>
              <a:t> – </a:t>
            </a:r>
          </a:p>
          <a:p>
            <a:pPr eaLnBrk="1" fontAlgn="auto" hangingPunct="1">
              <a:spcBef>
                <a:spcPts val="0"/>
              </a:spcBef>
              <a:spcAft>
                <a:spcPts val="0"/>
              </a:spcAft>
              <a:defRPr/>
            </a:pPr>
            <a:r>
              <a:rPr lang="en-US" sz="3600" i="1" dirty="0"/>
              <a:t>Construction Waterproofing Handbook</a:t>
            </a:r>
          </a:p>
        </p:txBody>
      </p:sp>
      <p:pic>
        <p:nvPicPr>
          <p:cNvPr id="3" name="Picture 2">
            <a:extLst>
              <a:ext uri="{FF2B5EF4-FFF2-40B4-BE49-F238E27FC236}">
                <a16:creationId xmlns:a16="http://schemas.microsoft.com/office/drawing/2014/main" id="{41A3ACE4-76A0-B8D9-76F8-842E38E2458C}"/>
              </a:ext>
            </a:extLst>
          </p:cNvPr>
          <p:cNvPicPr>
            <a:picLocks noChangeAspect="1"/>
          </p:cNvPicPr>
          <p:nvPr/>
        </p:nvPicPr>
        <p:blipFill>
          <a:blip r:embed="rId3"/>
          <a:stretch>
            <a:fillRect/>
          </a:stretch>
        </p:blipFill>
        <p:spPr>
          <a:xfrm>
            <a:off x="370979" y="5544068"/>
            <a:ext cx="11450041" cy="794907"/>
          </a:xfrm>
          <a:prstGeom prst="rect">
            <a:avLst/>
          </a:prstGeom>
        </p:spPr>
      </p:pic>
      <p:pic>
        <p:nvPicPr>
          <p:cNvPr id="4" name="Picture 3">
            <a:extLst>
              <a:ext uri="{FF2B5EF4-FFF2-40B4-BE49-F238E27FC236}">
                <a16:creationId xmlns:a16="http://schemas.microsoft.com/office/drawing/2014/main" id="{9535D212-8105-5645-64D3-419FFB79EF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1693" y="2791316"/>
            <a:ext cx="1308069" cy="1275367"/>
          </a:xfrm>
          <a:prstGeom prst="rect">
            <a:avLst/>
          </a:prstGeom>
        </p:spPr>
      </p:pic>
      <p:pic>
        <p:nvPicPr>
          <p:cNvPr id="6" name="Picture 5">
            <a:extLst>
              <a:ext uri="{FF2B5EF4-FFF2-40B4-BE49-F238E27FC236}">
                <a16:creationId xmlns:a16="http://schemas.microsoft.com/office/drawing/2014/main" id="{3AEADFA1-FFD3-AEA1-1AF7-09A1F00E3CB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93481" y="1188735"/>
            <a:ext cx="1160228" cy="1482719"/>
          </a:xfrm>
          <a:prstGeom prst="rect">
            <a:avLst/>
          </a:prstGeom>
        </p:spPr>
      </p:pic>
      <p:pic>
        <p:nvPicPr>
          <p:cNvPr id="7" name="Picture 6">
            <a:extLst>
              <a:ext uri="{FF2B5EF4-FFF2-40B4-BE49-F238E27FC236}">
                <a16:creationId xmlns:a16="http://schemas.microsoft.com/office/drawing/2014/main" id="{574DC020-C746-8B8C-0D04-5CD35F4E7F1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96205" y="174218"/>
            <a:ext cx="1120653" cy="1338093"/>
          </a:xfrm>
          <a:prstGeom prst="rect">
            <a:avLst/>
          </a:prstGeom>
        </p:spPr>
      </p:pic>
      <p:sp>
        <p:nvSpPr>
          <p:cNvPr id="8" name="TextBox 7">
            <a:extLst>
              <a:ext uri="{FF2B5EF4-FFF2-40B4-BE49-F238E27FC236}">
                <a16:creationId xmlns:a16="http://schemas.microsoft.com/office/drawing/2014/main" id="{81003969-3A56-488B-82E0-F054AC5FD23D}"/>
              </a:ext>
            </a:extLst>
          </p:cNvPr>
          <p:cNvSpPr txBox="1"/>
          <p:nvPr/>
        </p:nvSpPr>
        <p:spPr>
          <a:xfrm>
            <a:off x="10245892" y="4205222"/>
            <a:ext cx="1487999" cy="321627"/>
          </a:xfrm>
          <a:prstGeom prst="rect">
            <a:avLst/>
          </a:prstGeom>
          <a:noFill/>
        </p:spPr>
        <p:txBody>
          <a:bodyPr wrap="square" rtlCol="0">
            <a:spAutoFit/>
          </a:bodyPr>
          <a:lstStyle/>
          <a:p>
            <a:pPr algn="ctr">
              <a:lnSpc>
                <a:spcPct val="70000"/>
              </a:lnSpc>
              <a:spcAft>
                <a:spcPts val="600"/>
              </a:spcAft>
            </a:pPr>
            <a:r>
              <a:rPr lang="en-US" sz="2000" b="1" i="1" dirty="0">
                <a:latin typeface="+mj-lt"/>
              </a:rPr>
              <a:t>Penetrations</a:t>
            </a:r>
          </a:p>
        </p:txBody>
      </p:sp>
      <p:sp>
        <p:nvSpPr>
          <p:cNvPr id="9" name="TextBox 8">
            <a:extLst>
              <a:ext uri="{FF2B5EF4-FFF2-40B4-BE49-F238E27FC236}">
                <a16:creationId xmlns:a16="http://schemas.microsoft.com/office/drawing/2014/main" id="{5D6FD814-470E-B4CA-9D13-C5813C5C2E99}"/>
              </a:ext>
            </a:extLst>
          </p:cNvPr>
          <p:cNvSpPr txBox="1"/>
          <p:nvPr/>
        </p:nvSpPr>
        <p:spPr>
          <a:xfrm rot="21595962">
            <a:off x="8629736" y="2880082"/>
            <a:ext cx="1487716" cy="321627"/>
          </a:xfrm>
          <a:prstGeom prst="rect">
            <a:avLst/>
          </a:prstGeom>
          <a:noFill/>
        </p:spPr>
        <p:txBody>
          <a:bodyPr wrap="square" rtlCol="0">
            <a:spAutoFit/>
          </a:bodyPr>
          <a:lstStyle/>
          <a:p>
            <a:pPr algn="ctr">
              <a:lnSpc>
                <a:spcPct val="70000"/>
              </a:lnSpc>
              <a:spcAft>
                <a:spcPts val="600"/>
              </a:spcAft>
            </a:pPr>
            <a:r>
              <a:rPr lang="en-US" sz="2000" b="1" i="1" dirty="0">
                <a:latin typeface="+mj-lt"/>
              </a:rPr>
              <a:t>Transitions</a:t>
            </a:r>
          </a:p>
        </p:txBody>
      </p:sp>
      <p:sp>
        <p:nvSpPr>
          <p:cNvPr id="10" name="TextBox 9">
            <a:extLst>
              <a:ext uri="{FF2B5EF4-FFF2-40B4-BE49-F238E27FC236}">
                <a16:creationId xmlns:a16="http://schemas.microsoft.com/office/drawing/2014/main" id="{33EAD3AD-2A67-F4F3-5BD8-11CE403325A7}"/>
              </a:ext>
            </a:extLst>
          </p:cNvPr>
          <p:cNvSpPr txBox="1"/>
          <p:nvPr/>
        </p:nvSpPr>
        <p:spPr>
          <a:xfrm rot="21982">
            <a:off x="6884525" y="1650700"/>
            <a:ext cx="1744012" cy="321627"/>
          </a:xfrm>
          <a:prstGeom prst="rect">
            <a:avLst/>
          </a:prstGeom>
          <a:noFill/>
        </p:spPr>
        <p:txBody>
          <a:bodyPr wrap="square" rtlCol="0">
            <a:spAutoFit/>
          </a:bodyPr>
          <a:lstStyle/>
          <a:p>
            <a:pPr algn="ctr">
              <a:lnSpc>
                <a:spcPct val="70000"/>
              </a:lnSpc>
              <a:spcAft>
                <a:spcPts val="600"/>
              </a:spcAft>
            </a:pPr>
            <a:r>
              <a:rPr lang="en-US" sz="2000" b="1" i="1" spc="-40" dirty="0">
                <a:latin typeface="+mj-lt"/>
              </a:rPr>
              <a:t>Terminations</a:t>
            </a:r>
          </a:p>
        </p:txBody>
      </p:sp>
    </p:spTree>
    <p:extLst>
      <p:ext uri="{BB962C8B-B14F-4D97-AF65-F5344CB8AC3E}">
        <p14:creationId xmlns:p14="http://schemas.microsoft.com/office/powerpoint/2010/main" val="92440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CD2EF-4D36-46AE-9A03-E5CE448E8F25}"/>
              </a:ext>
            </a:extLst>
          </p:cNvPr>
          <p:cNvSpPr txBox="1"/>
          <p:nvPr/>
        </p:nvSpPr>
        <p:spPr>
          <a:xfrm>
            <a:off x="263912" y="154408"/>
            <a:ext cx="6326459" cy="3274592"/>
          </a:xfrm>
          <a:prstGeom prst="rect">
            <a:avLst/>
          </a:prstGeom>
        </p:spPr>
        <p:txBody>
          <a:bodyPr vert="horz" lIns="91440" tIns="45720" rIns="91440" bIns="45720" rtlCol="0" anchor="ctr">
            <a:normAutofit fontScale="92500" lnSpcReduction="10000"/>
          </a:bodyPr>
          <a:lstStyle/>
          <a:p>
            <a:pPr fontAlgn="auto">
              <a:lnSpc>
                <a:spcPct val="90000"/>
              </a:lnSpc>
              <a:spcBef>
                <a:spcPct val="0"/>
              </a:spcBef>
              <a:spcAft>
                <a:spcPts val="600"/>
              </a:spcAft>
              <a:defRPr/>
            </a:pPr>
            <a:r>
              <a:rPr lang="en-US" sz="7200" b="1" i="1" kern="1200">
                <a:solidFill>
                  <a:schemeClr val="tx1"/>
                </a:solidFill>
                <a:latin typeface="+mj-lt"/>
                <a:ea typeface="+mj-ea"/>
                <a:cs typeface="+mj-cs"/>
              </a:rPr>
              <a:t>Process:</a:t>
            </a:r>
          </a:p>
          <a:p>
            <a:pPr fontAlgn="auto">
              <a:lnSpc>
                <a:spcPct val="90000"/>
              </a:lnSpc>
              <a:spcBef>
                <a:spcPct val="0"/>
              </a:spcBef>
              <a:spcAft>
                <a:spcPts val="600"/>
              </a:spcAft>
              <a:defRPr/>
            </a:pPr>
            <a:endParaRPr lang="en-US" sz="4500" b="1" kern="1200">
              <a:solidFill>
                <a:schemeClr val="tx1"/>
              </a:solidFill>
              <a:latin typeface="+mj-lt"/>
              <a:ea typeface="+mj-ea"/>
              <a:cs typeface="+mj-cs"/>
            </a:endParaRPr>
          </a:p>
          <a:p>
            <a:pPr fontAlgn="auto">
              <a:lnSpc>
                <a:spcPct val="90000"/>
              </a:lnSpc>
              <a:spcBef>
                <a:spcPct val="0"/>
              </a:spcBef>
              <a:spcAft>
                <a:spcPts val="600"/>
              </a:spcAft>
              <a:defRPr/>
            </a:pPr>
            <a:r>
              <a:rPr lang="en-US" sz="4800">
                <a:effectLst/>
                <a:latin typeface="Arial" panose="020B0604020202020204" pitchFamily="34" charset="0"/>
                <a:ea typeface="Times New Roman" panose="02020603050405020304" pitchFamily="18" charset="0"/>
              </a:rPr>
              <a:t>The set of activities that apply to the subject being managed.  </a:t>
            </a:r>
            <a:endParaRPr lang="en-US" sz="4800" dirty="0">
              <a:effectLst/>
              <a:latin typeface="Arial" panose="020B0604020202020204" pitchFamily="34" charset="0"/>
              <a:ea typeface="Times New Roman" panose="02020603050405020304" pitchFamily="18" charset="0"/>
            </a:endParaRPr>
          </a:p>
        </p:txBody>
      </p:sp>
      <p:pic>
        <p:nvPicPr>
          <p:cNvPr id="2" name="Picture 1">
            <a:extLst>
              <a:ext uri="{FF2B5EF4-FFF2-40B4-BE49-F238E27FC236}">
                <a16:creationId xmlns:a16="http://schemas.microsoft.com/office/drawing/2014/main" id="{C528006F-5E0B-74A0-50EE-9A955A468A5F}"/>
              </a:ext>
            </a:extLst>
          </p:cNvPr>
          <p:cNvPicPr>
            <a:picLocks noChangeAspect="1"/>
          </p:cNvPicPr>
          <p:nvPr/>
        </p:nvPicPr>
        <p:blipFill rotWithShape="1">
          <a:blip r:embed="rId3"/>
          <a:srcRect r="2633" b="2"/>
          <a:stretch/>
        </p:blipFill>
        <p:spPr>
          <a:xfrm>
            <a:off x="5474059" y="2755900"/>
            <a:ext cx="2551654" cy="1644431"/>
          </a:xfrm>
          <a:custGeom>
            <a:avLst/>
            <a:gdLst/>
            <a:ahLst/>
            <a:cxnLst/>
            <a:rect l="l" t="t" r="r" b="b"/>
            <a:pathLst>
              <a:path w="6082711" h="3920044">
                <a:moveTo>
                  <a:pt x="0" y="0"/>
                </a:moveTo>
                <a:lnTo>
                  <a:pt x="6082711" y="0"/>
                </a:lnTo>
                <a:lnTo>
                  <a:pt x="6082711" y="3103225"/>
                </a:lnTo>
                <a:lnTo>
                  <a:pt x="4614930" y="3103225"/>
                </a:lnTo>
                <a:lnTo>
                  <a:pt x="4614930" y="3920044"/>
                </a:lnTo>
                <a:lnTo>
                  <a:pt x="0" y="3920044"/>
                </a:lnTo>
                <a:close/>
              </a:path>
            </a:pathLst>
          </a:custGeom>
        </p:spPr>
      </p:pic>
      <p:pic>
        <p:nvPicPr>
          <p:cNvPr id="3" name="Picture 2" descr="A group of men working on a construction site&#10;&#10;Description automatically generated with medium confidence">
            <a:extLst>
              <a:ext uri="{FF2B5EF4-FFF2-40B4-BE49-F238E27FC236}">
                <a16:creationId xmlns:a16="http://schemas.microsoft.com/office/drawing/2014/main" id="{91CD8B8E-0624-2EE7-F1BA-7DB45ABCBB2F}"/>
              </a:ext>
            </a:extLst>
          </p:cNvPr>
          <p:cNvPicPr>
            <a:picLocks noChangeAspect="1"/>
          </p:cNvPicPr>
          <p:nvPr/>
        </p:nvPicPr>
        <p:blipFill rotWithShape="1">
          <a:blip r:embed="rId4">
            <a:extLst>
              <a:ext uri="{28A0092B-C50C-407E-A947-70E740481C1C}">
                <a14:useLocalDpi xmlns:a14="http://schemas.microsoft.com/office/drawing/2010/main" val="0"/>
              </a:ext>
            </a:extLst>
          </a:blip>
          <a:srcRect r="2" b="11212"/>
          <a:stretch/>
        </p:blipFill>
        <p:spPr>
          <a:xfrm>
            <a:off x="8159832" y="2379183"/>
            <a:ext cx="2542706" cy="1693255"/>
          </a:xfrm>
          <a:prstGeom prst="rect">
            <a:avLst/>
          </a:prstGeom>
        </p:spPr>
      </p:pic>
      <p:pic>
        <p:nvPicPr>
          <p:cNvPr id="4" name="Picture 3" descr="A picture containing outdoor, building, boat, sitting&#10;&#10;Description automatically generated">
            <a:extLst>
              <a:ext uri="{FF2B5EF4-FFF2-40B4-BE49-F238E27FC236}">
                <a16:creationId xmlns:a16="http://schemas.microsoft.com/office/drawing/2014/main" id="{F8D34B81-495B-B5F9-633A-D6EC007ADACD}"/>
              </a:ext>
            </a:extLst>
          </p:cNvPr>
          <p:cNvPicPr>
            <a:picLocks noChangeAspect="1"/>
          </p:cNvPicPr>
          <p:nvPr/>
        </p:nvPicPr>
        <p:blipFill rotWithShape="1">
          <a:blip r:embed="rId5">
            <a:extLst>
              <a:ext uri="{28A0092B-C50C-407E-A947-70E740481C1C}">
                <a14:useLocalDpi xmlns:a14="http://schemas.microsoft.com/office/drawing/2010/main" val="0"/>
              </a:ext>
            </a:extLst>
          </a:blip>
          <a:srcRect t="10362" r="1" b="27336"/>
          <a:stretch/>
        </p:blipFill>
        <p:spPr>
          <a:xfrm>
            <a:off x="3265934" y="4492815"/>
            <a:ext cx="4124020" cy="1927036"/>
          </a:xfrm>
          <a:prstGeom prst="rect">
            <a:avLst/>
          </a:prstGeom>
        </p:spPr>
      </p:pic>
      <p:pic>
        <p:nvPicPr>
          <p:cNvPr id="6" name="Picture 5" descr="A picture containing transport&#10;&#10;Description automatically generated">
            <a:extLst>
              <a:ext uri="{FF2B5EF4-FFF2-40B4-BE49-F238E27FC236}">
                <a16:creationId xmlns:a16="http://schemas.microsoft.com/office/drawing/2014/main" id="{02459955-FE3F-3C8F-FC7C-7A2A2439F4CD}"/>
              </a:ext>
            </a:extLst>
          </p:cNvPr>
          <p:cNvPicPr>
            <a:picLocks noChangeAspect="1"/>
          </p:cNvPicPr>
          <p:nvPr/>
        </p:nvPicPr>
        <p:blipFill rotWithShape="1">
          <a:blip r:embed="rId6">
            <a:extLst>
              <a:ext uri="{28A0092B-C50C-407E-A947-70E740481C1C}">
                <a14:useLocalDpi xmlns:a14="http://schemas.microsoft.com/office/drawing/2010/main" val="0"/>
              </a:ext>
            </a:extLst>
          </a:blip>
          <a:srcRect r="4044" b="3"/>
          <a:stretch/>
        </p:blipFill>
        <p:spPr>
          <a:xfrm>
            <a:off x="7521098" y="4169193"/>
            <a:ext cx="4230298" cy="2479765"/>
          </a:xfrm>
          <a:prstGeom prst="rect">
            <a:avLst/>
          </a:prstGeom>
        </p:spPr>
      </p:pic>
    </p:spTree>
    <p:extLst>
      <p:ext uri="{BB962C8B-B14F-4D97-AF65-F5344CB8AC3E}">
        <p14:creationId xmlns:p14="http://schemas.microsoft.com/office/powerpoint/2010/main" val="52076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A5CD2EF-4D36-46AE-9A03-E5CE448E8F25}"/>
              </a:ext>
            </a:extLst>
          </p:cNvPr>
          <p:cNvSpPr txBox="1"/>
          <p:nvPr/>
        </p:nvSpPr>
        <p:spPr>
          <a:xfrm>
            <a:off x="397727" y="154408"/>
            <a:ext cx="6058829" cy="3274592"/>
          </a:xfrm>
          <a:prstGeom prst="rect">
            <a:avLst/>
          </a:prstGeom>
        </p:spPr>
        <p:txBody>
          <a:bodyPr vert="horz" lIns="91440" tIns="45720" rIns="91440" bIns="45720" rtlCol="0" anchor="ctr">
            <a:normAutofit fontScale="85000" lnSpcReduction="10000"/>
          </a:bodyPr>
          <a:lstStyle/>
          <a:p>
            <a:pPr fontAlgn="auto">
              <a:lnSpc>
                <a:spcPct val="90000"/>
              </a:lnSpc>
              <a:spcBef>
                <a:spcPct val="0"/>
              </a:spcBef>
              <a:spcAft>
                <a:spcPts val="600"/>
              </a:spcAft>
              <a:defRPr/>
            </a:pPr>
            <a:r>
              <a:rPr lang="en-US" sz="7200" b="1" i="1" kern="1200" dirty="0">
                <a:solidFill>
                  <a:schemeClr val="tx1"/>
                </a:solidFill>
                <a:latin typeface="+mj-lt"/>
                <a:ea typeface="+mj-ea"/>
                <a:cs typeface="+mj-cs"/>
              </a:rPr>
              <a:t>Property:</a:t>
            </a:r>
          </a:p>
          <a:p>
            <a:pPr fontAlgn="auto">
              <a:lnSpc>
                <a:spcPct val="90000"/>
              </a:lnSpc>
              <a:spcBef>
                <a:spcPct val="0"/>
              </a:spcBef>
              <a:spcAft>
                <a:spcPts val="600"/>
              </a:spcAft>
              <a:defRPr/>
            </a:pPr>
            <a:endParaRPr lang="en-US" sz="4500" b="1" kern="1200" dirty="0">
              <a:solidFill>
                <a:schemeClr val="tx1"/>
              </a:solidFill>
              <a:latin typeface="+mj-lt"/>
              <a:ea typeface="+mj-ea"/>
              <a:cs typeface="+mj-cs"/>
            </a:endParaRPr>
          </a:p>
          <a:p>
            <a:pPr fontAlgn="auto">
              <a:lnSpc>
                <a:spcPct val="90000"/>
              </a:lnSpc>
              <a:spcBef>
                <a:spcPct val="0"/>
              </a:spcBef>
              <a:spcAft>
                <a:spcPts val="600"/>
              </a:spcAft>
              <a:defRPr/>
            </a:pPr>
            <a:r>
              <a:rPr lang="en-US" sz="4800" dirty="0">
                <a:effectLst/>
                <a:latin typeface="Arial" panose="020B0604020202020204" pitchFamily="34" charset="0"/>
                <a:ea typeface="Times New Roman" panose="02020603050405020304" pitchFamily="18" charset="0"/>
              </a:rPr>
              <a:t>The set of </a:t>
            </a:r>
            <a:r>
              <a:rPr lang="en-US" sz="4800" dirty="0">
                <a:latin typeface="Arial" panose="020B0604020202020204" pitchFamily="34" charset="0"/>
                <a:ea typeface="Times New Roman" panose="02020603050405020304" pitchFamily="18" charset="0"/>
              </a:rPr>
              <a:t>characteristics </a:t>
            </a:r>
            <a:r>
              <a:rPr lang="en-US" sz="4800" dirty="0">
                <a:effectLst/>
                <a:latin typeface="Arial" panose="020B0604020202020204" pitchFamily="34" charset="0"/>
                <a:ea typeface="Times New Roman" panose="02020603050405020304" pitchFamily="18" charset="0"/>
              </a:rPr>
              <a:t>that apply to the subject being managed. </a:t>
            </a:r>
          </a:p>
        </p:txBody>
      </p:sp>
      <p:pic>
        <p:nvPicPr>
          <p:cNvPr id="2" name="Picture 1">
            <a:extLst>
              <a:ext uri="{FF2B5EF4-FFF2-40B4-BE49-F238E27FC236}">
                <a16:creationId xmlns:a16="http://schemas.microsoft.com/office/drawing/2014/main" id="{D0E008C0-1F23-F4DD-B1D0-6EEB23EC167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546" r="12883" b="3"/>
          <a:stretch/>
        </p:blipFill>
        <p:spPr>
          <a:xfrm>
            <a:off x="7230428" y="368406"/>
            <a:ext cx="3355021" cy="3475454"/>
          </a:xfrm>
          <a:prstGeom prst="rect">
            <a:avLst/>
          </a:prstGeom>
        </p:spPr>
      </p:pic>
      <p:pic>
        <p:nvPicPr>
          <p:cNvPr id="3" name="Picture 2">
            <a:extLst>
              <a:ext uri="{FF2B5EF4-FFF2-40B4-BE49-F238E27FC236}">
                <a16:creationId xmlns:a16="http://schemas.microsoft.com/office/drawing/2014/main" id="{96A9A460-530E-50F5-0AF9-5FB23814E58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7155" r="5028" b="-2"/>
          <a:stretch/>
        </p:blipFill>
        <p:spPr>
          <a:xfrm>
            <a:off x="4736669" y="2969576"/>
            <a:ext cx="3271459" cy="3388892"/>
          </a:xfrm>
          <a:prstGeom prst="rect">
            <a:avLst/>
          </a:prstGeom>
        </p:spPr>
      </p:pic>
      <p:pic>
        <p:nvPicPr>
          <p:cNvPr id="4" name="Picture 3">
            <a:extLst>
              <a:ext uri="{FF2B5EF4-FFF2-40B4-BE49-F238E27FC236}">
                <a16:creationId xmlns:a16="http://schemas.microsoft.com/office/drawing/2014/main" id="{8CDBC3D5-4839-B28B-4836-683D8202C7B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472" r="12473" b="2"/>
          <a:stretch/>
        </p:blipFill>
        <p:spPr>
          <a:xfrm>
            <a:off x="7587878" y="2838450"/>
            <a:ext cx="3524623" cy="3651144"/>
          </a:xfrm>
          <a:prstGeom prst="rect">
            <a:avLst/>
          </a:prstGeom>
        </p:spPr>
      </p:pic>
    </p:spTree>
    <p:extLst>
      <p:ext uri="{BB962C8B-B14F-4D97-AF65-F5344CB8AC3E}">
        <p14:creationId xmlns:p14="http://schemas.microsoft.com/office/powerpoint/2010/main" val="888097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A0E0033-1965-4E85-99EC-AC3673378AF1}"/>
              </a:ext>
            </a:extLst>
          </p:cNvPr>
          <p:cNvSpPr txBox="1"/>
          <p:nvPr/>
        </p:nvSpPr>
        <p:spPr>
          <a:xfrm>
            <a:off x="422324" y="134205"/>
            <a:ext cx="10515600" cy="1505883"/>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200" b="1" kern="1200" dirty="0">
                <a:solidFill>
                  <a:schemeClr val="tx1"/>
                </a:solidFill>
                <a:effectLst/>
                <a:latin typeface="+mj-lt"/>
                <a:ea typeface="+mj-ea"/>
                <a:cs typeface="+mj-cs"/>
              </a:rPr>
              <a:t>Applying The Three Ps of </a:t>
            </a:r>
            <a:r>
              <a:rPr lang="en-US" sz="5200" b="1" dirty="0">
                <a:latin typeface="+mj-lt"/>
                <a:ea typeface="+mj-ea"/>
                <a:cs typeface="+mj-cs"/>
              </a:rPr>
              <a:t>Continuity : </a:t>
            </a:r>
            <a:endParaRPr lang="en-US" sz="5200" kern="1200" dirty="0">
              <a:solidFill>
                <a:schemeClr val="tx1"/>
              </a:solidFill>
              <a:effectLst/>
              <a:latin typeface="+mj-lt"/>
              <a:ea typeface="+mj-ea"/>
              <a:cs typeface="+mj-cs"/>
            </a:endParaRPr>
          </a:p>
        </p:txBody>
      </p:sp>
      <p:sp>
        <p:nvSpPr>
          <p:cNvPr id="6" name="TextBox 5">
            <a:extLst>
              <a:ext uri="{FF2B5EF4-FFF2-40B4-BE49-F238E27FC236}">
                <a16:creationId xmlns:a16="http://schemas.microsoft.com/office/drawing/2014/main" id="{EE1827E8-3504-4460-A53F-E0D06277818B}"/>
              </a:ext>
            </a:extLst>
          </p:cNvPr>
          <p:cNvSpPr txBox="1"/>
          <p:nvPr/>
        </p:nvSpPr>
        <p:spPr>
          <a:xfrm>
            <a:off x="857724" y="1727144"/>
            <a:ext cx="6768431" cy="1505884"/>
          </a:xfrm>
          <a:prstGeom prst="rect">
            <a:avLst/>
          </a:prstGeom>
        </p:spPr>
        <p:txBody>
          <a:bodyPr vert="horz" lIns="91440" tIns="45720" rIns="91440" bIns="45720" rtlCol="0" anchor="ctr">
            <a:normAutofit/>
          </a:bodyPr>
          <a:lstStyle/>
          <a:p>
            <a:pPr fontAlgn="auto">
              <a:lnSpc>
                <a:spcPct val="90000"/>
              </a:lnSpc>
              <a:spcBef>
                <a:spcPct val="0"/>
              </a:spcBef>
              <a:spcAft>
                <a:spcPts val="600"/>
              </a:spcAft>
              <a:defRPr/>
            </a:pPr>
            <a:r>
              <a:rPr lang="en-US" sz="2800" dirty="0">
                <a:effectLst/>
                <a:latin typeface="Arial" panose="020B0604020202020204" pitchFamily="34" charset="0"/>
                <a:ea typeface="Times New Roman" panose="02020603050405020304" pitchFamily="18" charset="0"/>
              </a:rPr>
              <a:t>There must be Continuity in the </a:t>
            </a:r>
            <a:r>
              <a:rPr lang="en-US" sz="2800" u="sng" dirty="0">
                <a:effectLst/>
                <a:latin typeface="Arial" panose="020B0604020202020204" pitchFamily="34" charset="0"/>
                <a:ea typeface="Times New Roman" panose="02020603050405020304" pitchFamily="18" charset="0"/>
              </a:rPr>
              <a:t>understanding</a:t>
            </a:r>
            <a:r>
              <a:rPr lang="en-US" sz="2800" dirty="0">
                <a:effectLst/>
                <a:latin typeface="Arial" panose="020B0604020202020204" pitchFamily="34" charset="0"/>
                <a:ea typeface="Times New Roman" panose="02020603050405020304" pitchFamily="18" charset="0"/>
              </a:rPr>
              <a:t> and </a:t>
            </a:r>
            <a:r>
              <a:rPr lang="en-US" sz="2800" u="sng" dirty="0">
                <a:effectLst/>
                <a:latin typeface="Arial" panose="020B0604020202020204" pitchFamily="34" charset="0"/>
                <a:ea typeface="Times New Roman" panose="02020603050405020304" pitchFamily="18" charset="0"/>
              </a:rPr>
              <a:t>application</a:t>
            </a:r>
            <a:r>
              <a:rPr lang="en-US" sz="2800" dirty="0">
                <a:effectLst/>
                <a:latin typeface="Arial" panose="020B0604020202020204" pitchFamily="34" charset="0"/>
                <a:ea typeface="Times New Roman" panose="02020603050405020304" pitchFamily="18" charset="0"/>
              </a:rPr>
              <a:t> of the </a:t>
            </a:r>
            <a:r>
              <a:rPr lang="en-US" sz="2800" b="1" dirty="0">
                <a:effectLst/>
                <a:latin typeface="Arial" panose="020B0604020202020204" pitchFamily="34" charset="0"/>
                <a:ea typeface="Times New Roman" panose="02020603050405020304" pitchFamily="18" charset="0"/>
              </a:rPr>
              <a:t>Principles</a:t>
            </a:r>
            <a:r>
              <a:rPr lang="en-US" sz="2800" dirty="0">
                <a:effectLst/>
                <a:latin typeface="Arial" panose="020B0604020202020204" pitchFamily="34" charset="0"/>
                <a:ea typeface="Times New Roman" panose="02020603050405020304" pitchFamily="18" charset="0"/>
              </a:rPr>
              <a:t>.</a:t>
            </a:r>
            <a:endParaRPr lang="en-US" sz="2800" b="1" kern="1200" dirty="0">
              <a:solidFill>
                <a:schemeClr val="tx1"/>
              </a:solidFill>
              <a:latin typeface="+mj-lt"/>
              <a:ea typeface="+mj-ea"/>
              <a:cs typeface="+mj-cs"/>
            </a:endParaRPr>
          </a:p>
        </p:txBody>
      </p:sp>
      <p:sp>
        <p:nvSpPr>
          <p:cNvPr id="9" name="TextBox 8">
            <a:extLst>
              <a:ext uri="{FF2B5EF4-FFF2-40B4-BE49-F238E27FC236}">
                <a16:creationId xmlns:a16="http://schemas.microsoft.com/office/drawing/2014/main" id="{0D587BE3-5615-4719-85D8-D5BCCA6D9831}"/>
              </a:ext>
            </a:extLst>
          </p:cNvPr>
          <p:cNvSpPr txBox="1"/>
          <p:nvPr/>
        </p:nvSpPr>
        <p:spPr>
          <a:xfrm>
            <a:off x="3197196" y="3152852"/>
            <a:ext cx="5794559" cy="1801761"/>
          </a:xfrm>
          <a:prstGeom prst="rect">
            <a:avLst/>
          </a:prstGeom>
        </p:spPr>
        <p:txBody>
          <a:bodyPr vert="horz" lIns="91440" tIns="45720" rIns="91440" bIns="45720" rtlCol="0" anchor="ctr">
            <a:normAutofit/>
          </a:bodyPr>
          <a:lstStyle/>
          <a:p>
            <a:pPr fontAlgn="auto">
              <a:lnSpc>
                <a:spcPct val="90000"/>
              </a:lnSpc>
              <a:spcBef>
                <a:spcPct val="0"/>
              </a:spcBef>
              <a:spcAft>
                <a:spcPts val="600"/>
              </a:spcAft>
              <a:defRPr/>
            </a:pPr>
            <a:r>
              <a:rPr lang="en-US" sz="2800" dirty="0">
                <a:effectLst/>
                <a:latin typeface="Arial" panose="020B0604020202020204" pitchFamily="34" charset="0"/>
                <a:ea typeface="Times New Roman" panose="02020603050405020304" pitchFamily="18" charset="0"/>
              </a:rPr>
              <a:t>There must be </a:t>
            </a:r>
            <a:r>
              <a:rPr lang="en-US" sz="2800" dirty="0">
                <a:latin typeface="Arial" panose="020B0604020202020204" pitchFamily="34" charset="0"/>
                <a:ea typeface="Times New Roman" panose="02020603050405020304" pitchFamily="18" charset="0"/>
              </a:rPr>
              <a:t>Continuity </a:t>
            </a:r>
            <a:r>
              <a:rPr lang="en-US" sz="2800" dirty="0">
                <a:effectLst/>
                <a:latin typeface="Arial" panose="020B0604020202020204" pitchFamily="34" charset="0"/>
                <a:ea typeface="Times New Roman" panose="02020603050405020304" pitchFamily="18" charset="0"/>
              </a:rPr>
              <a:t>in the </a:t>
            </a:r>
            <a:r>
              <a:rPr lang="en-US" sz="2800" u="sng" dirty="0">
                <a:effectLst/>
                <a:latin typeface="Arial" panose="020B0604020202020204" pitchFamily="34" charset="0"/>
                <a:ea typeface="Times New Roman" panose="02020603050405020304" pitchFamily="18" charset="0"/>
              </a:rPr>
              <a:t>communication</a:t>
            </a:r>
            <a:r>
              <a:rPr lang="en-US" sz="2800" dirty="0">
                <a:effectLst/>
                <a:latin typeface="Arial" panose="020B0604020202020204" pitchFamily="34" charset="0"/>
                <a:ea typeface="Times New Roman" panose="02020603050405020304" pitchFamily="18" charset="0"/>
              </a:rPr>
              <a:t> and </a:t>
            </a:r>
            <a:r>
              <a:rPr lang="en-US" sz="2800" u="sng" dirty="0">
                <a:effectLst/>
                <a:latin typeface="Arial" panose="020B0604020202020204" pitchFamily="34" charset="0"/>
                <a:ea typeface="Times New Roman" panose="02020603050405020304" pitchFamily="18" charset="0"/>
              </a:rPr>
              <a:t>coordination</a:t>
            </a:r>
            <a:r>
              <a:rPr lang="en-US" sz="2800" dirty="0">
                <a:effectLst/>
                <a:latin typeface="Arial" panose="020B0604020202020204" pitchFamily="34" charset="0"/>
                <a:ea typeface="Times New Roman" panose="02020603050405020304" pitchFamily="18" charset="0"/>
              </a:rPr>
              <a:t> of the </a:t>
            </a:r>
            <a:r>
              <a:rPr lang="en-US" sz="2800" b="1" dirty="0">
                <a:effectLst/>
                <a:latin typeface="Arial" panose="020B0604020202020204" pitchFamily="34" charset="0"/>
                <a:ea typeface="Times New Roman" panose="02020603050405020304" pitchFamily="18" charset="0"/>
              </a:rPr>
              <a:t>Processes</a:t>
            </a:r>
            <a:r>
              <a:rPr lang="en-US" sz="2800" dirty="0">
                <a:effectLst/>
                <a:latin typeface="Arial" panose="020B0604020202020204" pitchFamily="34" charset="0"/>
                <a:ea typeface="Times New Roman" panose="02020603050405020304" pitchFamily="18" charset="0"/>
              </a:rPr>
              <a:t>.</a:t>
            </a:r>
            <a:endParaRPr lang="en-US" sz="2800" b="1" kern="1200" dirty="0">
              <a:solidFill>
                <a:schemeClr val="tx1"/>
              </a:solidFill>
              <a:latin typeface="+mj-lt"/>
              <a:ea typeface="+mj-ea"/>
              <a:cs typeface="+mj-cs"/>
            </a:endParaRPr>
          </a:p>
        </p:txBody>
      </p:sp>
      <p:sp>
        <p:nvSpPr>
          <p:cNvPr id="10" name="TextBox 9">
            <a:extLst>
              <a:ext uri="{FF2B5EF4-FFF2-40B4-BE49-F238E27FC236}">
                <a16:creationId xmlns:a16="http://schemas.microsoft.com/office/drawing/2014/main" id="{CF3AEC56-04C1-401F-8932-787DE98CC9B6}"/>
              </a:ext>
            </a:extLst>
          </p:cNvPr>
          <p:cNvSpPr txBox="1"/>
          <p:nvPr/>
        </p:nvSpPr>
        <p:spPr>
          <a:xfrm>
            <a:off x="6382927" y="4531412"/>
            <a:ext cx="5430286" cy="1848909"/>
          </a:xfrm>
          <a:prstGeom prst="rect">
            <a:avLst/>
          </a:prstGeom>
        </p:spPr>
        <p:txBody>
          <a:bodyPr vert="horz" lIns="91440" tIns="45720" rIns="91440" bIns="45720" rtlCol="0" anchor="ctr">
            <a:noAutofit/>
          </a:bodyPr>
          <a:lstStyle/>
          <a:p>
            <a:pPr fontAlgn="auto">
              <a:lnSpc>
                <a:spcPct val="90000"/>
              </a:lnSpc>
              <a:spcBef>
                <a:spcPct val="0"/>
              </a:spcBef>
              <a:spcAft>
                <a:spcPts val="600"/>
              </a:spcAft>
              <a:defRPr/>
            </a:pPr>
            <a:endParaRPr lang="en-US" sz="2800" dirty="0">
              <a:effectLst/>
              <a:latin typeface="Arial" panose="020B0604020202020204" pitchFamily="34" charset="0"/>
              <a:ea typeface="Times New Roman" panose="02020603050405020304" pitchFamily="18" charset="0"/>
            </a:endParaRPr>
          </a:p>
          <a:p>
            <a:pPr fontAlgn="auto">
              <a:lnSpc>
                <a:spcPct val="90000"/>
              </a:lnSpc>
              <a:spcBef>
                <a:spcPct val="0"/>
              </a:spcBef>
              <a:spcAft>
                <a:spcPts val="600"/>
              </a:spcAft>
              <a:defRPr/>
            </a:pPr>
            <a:r>
              <a:rPr lang="en-US" sz="2800" dirty="0">
                <a:effectLst/>
                <a:latin typeface="Arial" panose="020B0604020202020204" pitchFamily="34" charset="0"/>
                <a:ea typeface="Times New Roman" panose="02020603050405020304" pitchFamily="18" charset="0"/>
              </a:rPr>
              <a:t>There must be Continuity in </a:t>
            </a:r>
            <a:r>
              <a:rPr lang="en-US" sz="2800" u="sng" dirty="0">
                <a:effectLst/>
                <a:latin typeface="Arial" panose="020B0604020202020204" pitchFamily="34" charset="0"/>
                <a:ea typeface="Times New Roman" panose="02020603050405020304" pitchFamily="18" charset="0"/>
              </a:rPr>
              <a:t>addressing</a:t>
            </a:r>
            <a:r>
              <a:rPr lang="en-US" sz="2800" dirty="0">
                <a:effectLst/>
                <a:latin typeface="Arial" panose="020B0604020202020204" pitchFamily="34" charset="0"/>
                <a:ea typeface="Times New Roman" panose="02020603050405020304" pitchFamily="18" charset="0"/>
              </a:rPr>
              <a:t> and </a:t>
            </a:r>
            <a:r>
              <a:rPr lang="en-US" sz="2800" u="sng" dirty="0">
                <a:effectLst/>
                <a:latin typeface="Arial" panose="020B0604020202020204" pitchFamily="34" charset="0"/>
                <a:ea typeface="Times New Roman" panose="02020603050405020304" pitchFamily="18" charset="0"/>
              </a:rPr>
              <a:t>maintaining</a:t>
            </a:r>
            <a:r>
              <a:rPr lang="en-US" sz="2800" dirty="0">
                <a:effectLst/>
                <a:latin typeface="Arial" panose="020B0604020202020204" pitchFamily="34" charset="0"/>
                <a:ea typeface="Times New Roman" panose="02020603050405020304" pitchFamily="18" charset="0"/>
              </a:rPr>
              <a:t> the components of the </a:t>
            </a:r>
            <a:r>
              <a:rPr lang="en-US" sz="2800" b="1" dirty="0">
                <a:effectLst/>
                <a:latin typeface="Arial" panose="020B0604020202020204" pitchFamily="34" charset="0"/>
                <a:ea typeface="Times New Roman" panose="02020603050405020304" pitchFamily="18" charset="0"/>
              </a:rPr>
              <a:t>Properties</a:t>
            </a:r>
            <a:r>
              <a:rPr lang="en-US" sz="2800" dirty="0">
                <a:effectLst/>
                <a:latin typeface="Arial" panose="020B0604020202020204" pitchFamily="34" charset="0"/>
                <a:ea typeface="Times New Roman" panose="02020603050405020304" pitchFamily="18" charset="0"/>
              </a:rPr>
              <a:t>.</a:t>
            </a:r>
            <a:endParaRPr lang="en-US" sz="2800" b="1" kern="1200" dirty="0">
              <a:solidFill>
                <a:schemeClr val="tx1"/>
              </a:solidFill>
              <a:latin typeface="+mj-lt"/>
              <a:ea typeface="+mj-ea"/>
              <a:cs typeface="+mj-cs"/>
            </a:endParaRPr>
          </a:p>
        </p:txBody>
      </p:sp>
    </p:spTree>
    <p:extLst>
      <p:ext uri="{BB962C8B-B14F-4D97-AF65-F5344CB8AC3E}">
        <p14:creationId xmlns:p14="http://schemas.microsoft.com/office/powerpoint/2010/main" val="853883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loseup photo of an open book">
            <a:extLst>
              <a:ext uri="{FF2B5EF4-FFF2-40B4-BE49-F238E27FC236}">
                <a16:creationId xmlns:a16="http://schemas.microsoft.com/office/drawing/2014/main" id="{CB80872A-D0F5-7D58-9B62-29B35598A2FE}"/>
              </a:ext>
            </a:extLst>
          </p:cNvPr>
          <p:cNvPicPr>
            <a:picLocks noChangeAspect="1"/>
          </p:cNvPicPr>
          <p:nvPr/>
        </p:nvPicPr>
        <p:blipFill rotWithShape="1">
          <a:blip r:embed="rId3"/>
          <a:srcRect l="3678" r="2910" b="-1"/>
          <a:stretch/>
        </p:blipFill>
        <p:spPr>
          <a:xfrm>
            <a:off x="1" y="10"/>
            <a:ext cx="9669642"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63BE5778-77AD-BE2D-8596-9C30BA19756A}"/>
              </a:ext>
            </a:extLst>
          </p:cNvPr>
          <p:cNvSpPr txBox="1"/>
          <p:nvPr/>
        </p:nvSpPr>
        <p:spPr>
          <a:xfrm>
            <a:off x="7378701" y="260794"/>
            <a:ext cx="4495798" cy="1974405"/>
          </a:xfrm>
          <a:prstGeom prst="rect">
            <a:avLst/>
          </a:prstGeom>
        </p:spPr>
        <p:txBody>
          <a:bodyPr vert="horz" lIns="91440" tIns="45720" rIns="91440" bIns="45720" rtlCol="0" anchor="ctr">
            <a:normAutofit/>
          </a:bodyPr>
          <a:lstStyle/>
          <a:p>
            <a:pPr marL="0" marR="0">
              <a:lnSpc>
                <a:spcPct val="90000"/>
              </a:lnSpc>
              <a:spcBef>
                <a:spcPct val="0"/>
              </a:spcBef>
              <a:spcAft>
                <a:spcPts val="600"/>
              </a:spcAft>
            </a:pPr>
            <a:r>
              <a:rPr lang="en-US" sz="3100" b="1" dirty="0">
                <a:effectLst/>
                <a:latin typeface="+mj-lt"/>
                <a:ea typeface="+mj-ea"/>
                <a:cs typeface="+mj-cs"/>
              </a:rPr>
              <a:t>You can’t know where you are going without knowing where you have been. </a:t>
            </a:r>
            <a:endParaRPr lang="en-US" sz="3100" dirty="0">
              <a:effectLst/>
              <a:latin typeface="+mj-lt"/>
              <a:ea typeface="+mj-ea"/>
              <a:cs typeface="+mj-cs"/>
            </a:endParaRPr>
          </a:p>
        </p:txBody>
      </p:sp>
      <p:sp>
        <p:nvSpPr>
          <p:cNvPr id="8" name="TextBox 7">
            <a:extLst>
              <a:ext uri="{FF2B5EF4-FFF2-40B4-BE49-F238E27FC236}">
                <a16:creationId xmlns:a16="http://schemas.microsoft.com/office/drawing/2014/main" id="{141474F4-8564-463A-9FD7-B584E533FCF8}"/>
              </a:ext>
            </a:extLst>
          </p:cNvPr>
          <p:cNvSpPr txBox="1"/>
          <p:nvPr/>
        </p:nvSpPr>
        <p:spPr>
          <a:xfrm>
            <a:off x="7915775" y="2235199"/>
            <a:ext cx="3822189" cy="3742762"/>
          </a:xfrm>
          <a:prstGeom prst="rect">
            <a:avLst/>
          </a:prstGeom>
        </p:spPr>
        <p:txBody>
          <a:bodyPr vert="horz" lIns="91440" tIns="45720" rIns="91440" bIns="45720" rtlCol="0">
            <a:noAutofit/>
          </a:bodyPr>
          <a:lstStyle/>
          <a:p>
            <a:pPr marR="0">
              <a:lnSpc>
                <a:spcPct val="90000"/>
              </a:lnSpc>
              <a:spcBef>
                <a:spcPts val="0"/>
              </a:spcBef>
              <a:spcAft>
                <a:spcPts val="600"/>
              </a:spcAft>
            </a:pPr>
            <a:r>
              <a:rPr lang="en-US" sz="2000" b="1" u="sng" dirty="0">
                <a:effectLst/>
              </a:rPr>
              <a:t>Learning Objectives:</a:t>
            </a:r>
            <a:endParaRPr lang="en-US" sz="2000" b="1" dirty="0">
              <a:effectLst/>
            </a:endParaRPr>
          </a:p>
          <a:p>
            <a:pPr marR="0">
              <a:lnSpc>
                <a:spcPct val="90000"/>
              </a:lnSpc>
              <a:spcBef>
                <a:spcPts val="0"/>
              </a:spcBef>
              <a:spcAft>
                <a:spcPts val="600"/>
              </a:spcAft>
            </a:pPr>
            <a:endParaRPr lang="en-US" sz="2000" b="1" dirty="0">
              <a:effectLst/>
            </a:endParaRPr>
          </a:p>
          <a:p>
            <a:pPr marL="342900" marR="0" lvl="0" indent="-228600">
              <a:lnSpc>
                <a:spcPct val="90000"/>
              </a:lnSpc>
              <a:spcBef>
                <a:spcPts val="0"/>
              </a:spcBef>
              <a:spcAft>
                <a:spcPts val="600"/>
              </a:spcAft>
              <a:buFont typeface="Arial" panose="020B0604020202020204" pitchFamily="34" charset="0"/>
              <a:buChar char="•"/>
              <a:tabLst>
                <a:tab pos="685800" algn="l"/>
              </a:tabLst>
            </a:pPr>
            <a:r>
              <a:rPr lang="en-US" sz="2000" dirty="0"/>
              <a:t>Understanding why history is forgotten.</a:t>
            </a:r>
          </a:p>
          <a:p>
            <a:pPr marL="342900" marR="0" lvl="0" indent="-228600">
              <a:lnSpc>
                <a:spcPct val="90000"/>
              </a:lnSpc>
              <a:spcBef>
                <a:spcPts val="0"/>
              </a:spcBef>
              <a:spcAft>
                <a:spcPts val="600"/>
              </a:spcAft>
              <a:buFont typeface="Arial" panose="020B0604020202020204" pitchFamily="34" charset="0"/>
              <a:buChar char="•"/>
              <a:tabLst>
                <a:tab pos="685800" algn="l"/>
              </a:tabLst>
            </a:pPr>
            <a:endParaRPr lang="en-US" sz="2000" b="1" dirty="0">
              <a:effectLst/>
            </a:endParaRPr>
          </a:p>
          <a:p>
            <a:pPr marL="342900" marR="0" lvl="0" indent="-228600">
              <a:lnSpc>
                <a:spcPct val="90000"/>
              </a:lnSpc>
              <a:spcBef>
                <a:spcPts val="0"/>
              </a:spcBef>
              <a:spcAft>
                <a:spcPts val="600"/>
              </a:spcAft>
              <a:buFont typeface="Arial" panose="020B0604020202020204" pitchFamily="34" charset="0"/>
              <a:buChar char="•"/>
              <a:tabLst>
                <a:tab pos="685800" algn="l"/>
              </a:tabLst>
            </a:pPr>
            <a:r>
              <a:rPr lang="en-US" sz="2000" dirty="0"/>
              <a:t>Understanding how to capture history in a format that it accessible and useful.</a:t>
            </a:r>
          </a:p>
          <a:p>
            <a:pPr marL="342900" marR="0" lvl="0" indent="-228600">
              <a:lnSpc>
                <a:spcPct val="90000"/>
              </a:lnSpc>
              <a:spcBef>
                <a:spcPts val="0"/>
              </a:spcBef>
              <a:spcAft>
                <a:spcPts val="600"/>
              </a:spcAft>
              <a:buFont typeface="Arial" panose="020B0604020202020204" pitchFamily="34" charset="0"/>
              <a:buChar char="•"/>
              <a:tabLst>
                <a:tab pos="685800" algn="l"/>
              </a:tabLst>
            </a:pPr>
            <a:endParaRPr lang="en-US" sz="2000" b="1" dirty="0">
              <a:effectLst/>
            </a:endParaRPr>
          </a:p>
          <a:p>
            <a:pPr marL="342900" marR="0" lvl="0" indent="-228600">
              <a:lnSpc>
                <a:spcPct val="90000"/>
              </a:lnSpc>
              <a:spcBef>
                <a:spcPts val="0"/>
              </a:spcBef>
              <a:spcAft>
                <a:spcPts val="600"/>
              </a:spcAft>
              <a:buFont typeface="Arial" panose="020B0604020202020204" pitchFamily="34" charset="0"/>
              <a:buChar char="•"/>
              <a:tabLst>
                <a:tab pos="685800" algn="l"/>
              </a:tabLst>
            </a:pPr>
            <a:r>
              <a:rPr lang="en-US" sz="2000" dirty="0"/>
              <a:t>Understanding how to utilize history not to just avoid repeating it, but to improve the future. </a:t>
            </a:r>
          </a:p>
        </p:txBody>
      </p:sp>
    </p:spTree>
    <p:extLst>
      <p:ext uri="{BB962C8B-B14F-4D97-AF65-F5344CB8AC3E}">
        <p14:creationId xmlns:p14="http://schemas.microsoft.com/office/powerpoint/2010/main" val="2720651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AB060E1C7705F4F8E76DA5AFA096DC3" ma:contentTypeVersion="18" ma:contentTypeDescription="Create a new document." ma:contentTypeScope="" ma:versionID="1c45bd09bb25043e5fa15af4a741a7ab">
  <xsd:schema xmlns:xsd="http://www.w3.org/2001/XMLSchema" xmlns:xs="http://www.w3.org/2001/XMLSchema" xmlns:p="http://schemas.microsoft.com/office/2006/metadata/properties" xmlns:ns2="744e778c-94f5-4cf6-b652-0ae6d40120a3" xmlns:ns3="cbbf3a58-c87b-4e14-ade7-ffa8e7bab12f" targetNamespace="http://schemas.microsoft.com/office/2006/metadata/properties" ma:root="true" ma:fieldsID="dc191feef210f4f070d50116beefa11f" ns2:_="" ns3:_="">
    <xsd:import namespace="744e778c-94f5-4cf6-b652-0ae6d40120a3"/>
    <xsd:import namespace="cbbf3a58-c87b-4e14-ade7-ffa8e7bab12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3:SharedWithUsers" minOccurs="0"/>
                <xsd:element ref="ns3:SharedWithDetails" minOccurs="0"/>
                <xsd:element ref="ns2:lcf76f155ced4ddcb4097134ff3c332f" minOccurs="0"/>
                <xsd:element ref="ns3:TaxCatchAll" minOccurs="0"/>
                <xsd:element ref="ns2:MediaLengthInSeconds"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4e778c-94f5-4cf6-b652-0ae6d40120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ba7aedc0-1ce9-4bc3-b308-1dafffa0ce85" ma:termSetId="09814cd3-568e-fe90-9814-8d621ff8fb84" ma:anchorId="fba54fb3-c3e1-fe81-a776-ca4b69148c4d" ma:open="true" ma:isKeyword="false">
      <xsd:complexType>
        <xsd:sequence>
          <xsd:element ref="pc:Terms" minOccurs="0" maxOccurs="1"/>
        </xsd:sequence>
      </xsd:complex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bbf3a58-c87b-4e14-ade7-ffa8e7bab12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ba68edec-8570-4dba-9f94-7b753eb74718}" ma:internalName="TaxCatchAll" ma:showField="CatchAllData" ma:web="cbbf3a58-c87b-4e14-ade7-ffa8e7bab1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B6833F3-475D-49C1-977D-1AD814080CFA}">
  <ds:schemaRefs>
    <ds:schemaRef ds:uri="http://schemas.microsoft.com/sharepoint/v3/contenttype/forms"/>
  </ds:schemaRefs>
</ds:datastoreItem>
</file>

<file path=customXml/itemProps2.xml><?xml version="1.0" encoding="utf-8"?>
<ds:datastoreItem xmlns:ds="http://schemas.openxmlformats.org/officeDocument/2006/customXml" ds:itemID="{0224F5A2-B2CA-4646-A20C-46FE560317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4e778c-94f5-4cf6-b652-0ae6d40120a3"/>
    <ds:schemaRef ds:uri="cbbf3a58-c87b-4e14-ade7-ffa8e7bab12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892</TotalTime>
  <Words>968</Words>
  <Application>Microsoft Office PowerPoint</Application>
  <PresentationFormat>Widescreen</PresentationFormat>
  <Paragraphs>119</Paragraphs>
  <Slides>24</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Roboto</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Leslie</dc:creator>
  <cp:lastModifiedBy>Kelly Murphy</cp:lastModifiedBy>
  <cp:revision>29</cp:revision>
  <dcterms:created xsi:type="dcterms:W3CDTF">2023-08-14T14:59:12Z</dcterms:created>
  <dcterms:modified xsi:type="dcterms:W3CDTF">2024-03-16T02:33:58Z</dcterms:modified>
</cp:coreProperties>
</file>