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28.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0.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4" r:id="rId1"/>
  </p:sldMasterIdLst>
  <p:notesMasterIdLst>
    <p:notesMasterId r:id="rId42"/>
  </p:notesMasterIdLst>
  <p:sldIdLst>
    <p:sldId id="338" r:id="rId2"/>
    <p:sldId id="300" r:id="rId3"/>
    <p:sldId id="332" r:id="rId4"/>
    <p:sldId id="333" r:id="rId5"/>
    <p:sldId id="335" r:id="rId6"/>
    <p:sldId id="256" r:id="rId7"/>
    <p:sldId id="258" r:id="rId8"/>
    <p:sldId id="260" r:id="rId9"/>
    <p:sldId id="262" r:id="rId10"/>
    <p:sldId id="319" r:id="rId11"/>
    <p:sldId id="320" r:id="rId12"/>
    <p:sldId id="295" r:id="rId13"/>
    <p:sldId id="296" r:id="rId14"/>
    <p:sldId id="328" r:id="rId15"/>
    <p:sldId id="339" r:id="rId16"/>
    <p:sldId id="304" r:id="rId17"/>
    <p:sldId id="301" r:id="rId18"/>
    <p:sldId id="326" r:id="rId19"/>
    <p:sldId id="327" r:id="rId20"/>
    <p:sldId id="322" r:id="rId21"/>
    <p:sldId id="330" r:id="rId22"/>
    <p:sldId id="302" r:id="rId23"/>
    <p:sldId id="324" r:id="rId24"/>
    <p:sldId id="329" r:id="rId25"/>
    <p:sldId id="303" r:id="rId26"/>
    <p:sldId id="337" r:id="rId27"/>
    <p:sldId id="325" r:id="rId28"/>
    <p:sldId id="264" r:id="rId29"/>
    <p:sldId id="265" r:id="rId30"/>
    <p:sldId id="266" r:id="rId31"/>
    <p:sldId id="308" r:id="rId32"/>
    <p:sldId id="341" r:id="rId33"/>
    <p:sldId id="340" r:id="rId34"/>
    <p:sldId id="277" r:id="rId35"/>
    <p:sldId id="268" r:id="rId36"/>
    <p:sldId id="267" r:id="rId37"/>
    <p:sldId id="278" r:id="rId38"/>
    <p:sldId id="297" r:id="rId39"/>
    <p:sldId id="306" r:id="rId40"/>
    <p:sldId id="2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46" autoAdjust="0"/>
  </p:normalViewPr>
  <p:slideViewPr>
    <p:cSldViewPr snapToGrid="0">
      <p:cViewPr>
        <p:scale>
          <a:sx n="90" d="100"/>
          <a:sy n="90" d="100"/>
        </p:scale>
        <p:origin x="1396" y="1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81641-E1C0-4978-ADFA-59821AA1AAE0}"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7FA67-6649-4D53-942F-82F0FD5DC316}" type="slidenum">
              <a:rPr lang="en-US" smtClean="0"/>
              <a:t>‹#›</a:t>
            </a:fld>
            <a:endParaRPr lang="en-US"/>
          </a:p>
        </p:txBody>
      </p:sp>
    </p:spTree>
    <p:extLst>
      <p:ext uri="{BB962C8B-B14F-4D97-AF65-F5344CB8AC3E}">
        <p14:creationId xmlns:p14="http://schemas.microsoft.com/office/powerpoint/2010/main" val="624592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a:t>
            </a:r>
          </a:p>
          <a:p>
            <a:endParaRPr lang="en-US" dirty="0"/>
          </a:p>
          <a:p>
            <a:r>
              <a:rPr lang="en-US" dirty="0"/>
              <a:t>David Leslie – President of National United Facilities Asset Management</a:t>
            </a:r>
          </a:p>
          <a:p>
            <a:pPr marL="171450" indent="-171450">
              <a:buFont typeface="Arial" panose="020B0604020202020204" pitchFamily="34" charset="0"/>
              <a:buChar char="•"/>
            </a:pPr>
            <a:r>
              <a:rPr lang="en-US" dirty="0"/>
              <a:t>David is a Registered Waterproofing Consultant with over 30 years of experience working with he Building Envelope</a:t>
            </a:r>
          </a:p>
          <a:p>
            <a:pPr marL="171450" indent="-171450">
              <a:buFont typeface="Arial" panose="020B0604020202020204" pitchFamily="34" charset="0"/>
              <a:buChar char="•"/>
            </a:pPr>
            <a:r>
              <a:rPr lang="en-US" dirty="0"/>
              <a:t>He is a published author, public speaker, expert witness and holder of multiple patent applications.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primary purpose of a building is to keep the outside out and the inside in, but what we define as the outside and the inside has changed over time. The most significant change occurred at the turn of the 20th century when Willis Carrier invented air conditioning. That single invention changed not only where we live and work, but how we construct buildings.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Today we are going to study the impact of air conditioning on society and construction. We will then apply the Three Ps of Continuity to the business of constructing and managing buildings relative to keeping the outside out and the inside in.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a:t>
            </a:fld>
            <a:endParaRPr lang="en-US"/>
          </a:p>
        </p:txBody>
      </p:sp>
    </p:spTree>
    <p:extLst>
      <p:ext uri="{BB962C8B-B14F-4D97-AF65-F5344CB8AC3E}">
        <p14:creationId xmlns:p14="http://schemas.microsoft.com/office/powerpoint/2010/main" val="417763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r>
              <a:rPr lang="en-US" dirty="0"/>
              <a:t>Take-away from the presentation is the one word that is missing in our industry: Continuity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10</a:t>
            </a:fld>
            <a:endParaRPr lang="en-US"/>
          </a:p>
        </p:txBody>
      </p:sp>
    </p:spTree>
    <p:extLst>
      <p:ext uri="{BB962C8B-B14F-4D97-AF65-F5344CB8AC3E}">
        <p14:creationId xmlns:p14="http://schemas.microsoft.com/office/powerpoint/2010/main" val="64375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11</a:t>
            </a:fld>
            <a:endParaRPr lang="en-US"/>
          </a:p>
        </p:txBody>
      </p:sp>
    </p:spTree>
    <p:extLst>
      <p:ext uri="{BB962C8B-B14F-4D97-AF65-F5344CB8AC3E}">
        <p14:creationId xmlns:p14="http://schemas.microsoft.com/office/powerpoint/2010/main" val="4065802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was a waterproofer who was great a stopping leaks. For years, people said he needed to write a book and he did. In that book, he has two principle and the first and most important is the 90%/1% principle. 90% of all water intrusion comes from less than 1% of the building surface.</a:t>
            </a:r>
          </a:p>
        </p:txBody>
      </p:sp>
      <p:sp>
        <p:nvSpPr>
          <p:cNvPr id="4" name="Slide Number Placeholder 3"/>
          <p:cNvSpPr>
            <a:spLocks noGrp="1"/>
          </p:cNvSpPr>
          <p:nvPr>
            <p:ph type="sldNum" sz="quarter" idx="5"/>
          </p:nvPr>
        </p:nvSpPr>
        <p:spPr/>
        <p:txBody>
          <a:bodyPr/>
          <a:lstStyle/>
          <a:p>
            <a:fld id="{0D47FA67-6649-4D53-942F-82F0FD5DC316}" type="slidenum">
              <a:rPr lang="en-US" smtClean="0"/>
              <a:t>12</a:t>
            </a:fld>
            <a:endParaRPr lang="en-US"/>
          </a:p>
        </p:txBody>
      </p:sp>
    </p:spTree>
    <p:extLst>
      <p:ext uri="{BB962C8B-B14F-4D97-AF65-F5344CB8AC3E}">
        <p14:creationId xmlns:p14="http://schemas.microsoft.com/office/powerpoint/2010/main" val="2579719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 of the building surface where 90% of leaks occur can be broken down to three places:</a:t>
            </a:r>
          </a:p>
          <a:p>
            <a:pPr marL="228600" indent="-228600">
              <a:buFont typeface="+mj-lt"/>
              <a:buAutoNum type="arabicPeriod"/>
            </a:pPr>
            <a:r>
              <a:rPr lang="en-US" dirty="0"/>
              <a:t>Terminations – the area with one system stops and another one starts. There is no through-flashing. So, a crack in the mortar joint will allow water past the termination bar. Is that a roof leak?</a:t>
            </a:r>
          </a:p>
          <a:p>
            <a:pPr marL="228600" indent="-228600">
              <a:buFont typeface="+mj-lt"/>
              <a:buAutoNum type="arabicPeriod"/>
            </a:pPr>
            <a:r>
              <a:rPr lang="en-US" dirty="0"/>
              <a:t>Transitions – are the system, but with different components. This is a roof, but it has a skylight. Does the clay tile, rubberized asphalt flashing, aluminum frame, and thermal pain glass expand and contract at the same rate? NO! In Texas during August, that roof will get to 170 degrees, but a thunderstorm could drop it to 70 degrees in minutes. Over time, the delta in thermal movement will causes this to leak.</a:t>
            </a:r>
          </a:p>
          <a:p>
            <a:pPr marL="228600" indent="-228600">
              <a:buFont typeface="+mj-lt"/>
              <a:buAutoNum type="arabicPeriod"/>
            </a:pPr>
            <a:r>
              <a:rPr lang="en-US" dirty="0"/>
              <a:t>Penetrations – anytime something passes through a system like an electrical line, a water pipe, or building support. This is a pre-applied waterproofing system that is installed 30 feet in the water-table. Do these flashing give you confidence?</a:t>
            </a:r>
          </a:p>
        </p:txBody>
      </p:sp>
      <p:sp>
        <p:nvSpPr>
          <p:cNvPr id="4" name="Slide Number Placeholder 3"/>
          <p:cNvSpPr>
            <a:spLocks noGrp="1"/>
          </p:cNvSpPr>
          <p:nvPr>
            <p:ph type="sldNum" sz="quarter" idx="5"/>
          </p:nvPr>
        </p:nvSpPr>
        <p:spPr/>
        <p:txBody>
          <a:bodyPr/>
          <a:lstStyle/>
          <a:p>
            <a:fld id="{0D47FA67-6649-4D53-942F-82F0FD5DC316}" type="slidenum">
              <a:rPr lang="en-US" smtClean="0"/>
              <a:t>13</a:t>
            </a:fld>
            <a:endParaRPr lang="en-US"/>
          </a:p>
        </p:txBody>
      </p:sp>
    </p:spTree>
    <p:extLst>
      <p:ext uri="{BB962C8B-B14F-4D97-AF65-F5344CB8AC3E}">
        <p14:creationId xmlns:p14="http://schemas.microsoft.com/office/powerpoint/2010/main" val="3628447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know that know the 90% of leaks occur in less than 1% of the building surface or in three places: Terminations, Transitions, and Penetrations. In construction today the waterproof, the air barrier installer, the glazer, and the roofer are all different contractors. So, the 1% being Terminations, Transitions, and Penetrations is where these installers systems meet, and no one takes ownership. Buildings are constructed and managed by different people at different times. </a:t>
            </a:r>
          </a:p>
          <a:p>
            <a:pPr marL="2286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14</a:t>
            </a:fld>
            <a:endParaRPr lang="en-US"/>
          </a:p>
        </p:txBody>
      </p:sp>
    </p:spTree>
    <p:extLst>
      <p:ext uri="{BB962C8B-B14F-4D97-AF65-F5344CB8AC3E}">
        <p14:creationId xmlns:p14="http://schemas.microsoft.com/office/powerpoint/2010/main" val="2924522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vs. Knowledge in graphic for New Construction.</a:t>
            </a:r>
          </a:p>
        </p:txBody>
      </p:sp>
      <p:sp>
        <p:nvSpPr>
          <p:cNvPr id="4" name="Slide Number Placeholder 3"/>
          <p:cNvSpPr>
            <a:spLocks noGrp="1"/>
          </p:cNvSpPr>
          <p:nvPr>
            <p:ph type="sldNum" sz="quarter" idx="5"/>
          </p:nvPr>
        </p:nvSpPr>
        <p:spPr/>
        <p:txBody>
          <a:bodyPr/>
          <a:lstStyle/>
          <a:p>
            <a:fld id="{0D47FA67-6649-4D53-942F-82F0FD5DC316}" type="slidenum">
              <a:rPr lang="en-US" smtClean="0"/>
              <a:t>15</a:t>
            </a:fld>
            <a:endParaRPr lang="en-US"/>
          </a:p>
        </p:txBody>
      </p:sp>
    </p:spTree>
    <p:extLst>
      <p:ext uri="{BB962C8B-B14F-4D97-AF65-F5344CB8AC3E}">
        <p14:creationId xmlns:p14="http://schemas.microsoft.com/office/powerpoint/2010/main" val="318937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Continuity is the critical element to achieve success when managing any asset. To attain Continual Asset Optimizations, continuity must be applied to the Three Ps:</a:t>
            </a:r>
          </a:p>
        </p:txBody>
      </p:sp>
      <p:sp>
        <p:nvSpPr>
          <p:cNvPr id="4" name="Slide Number Placeholder 3"/>
          <p:cNvSpPr>
            <a:spLocks noGrp="1"/>
          </p:cNvSpPr>
          <p:nvPr>
            <p:ph type="sldNum" sz="quarter" idx="5"/>
          </p:nvPr>
        </p:nvSpPr>
        <p:spPr/>
        <p:txBody>
          <a:bodyPr/>
          <a:lstStyle/>
          <a:p>
            <a:fld id="{0D47FA67-6649-4D53-942F-82F0FD5DC316}" type="slidenum">
              <a:rPr lang="en-US" smtClean="0"/>
              <a:t>16</a:t>
            </a:fld>
            <a:endParaRPr lang="en-US"/>
          </a:p>
        </p:txBody>
      </p:sp>
    </p:spTree>
    <p:extLst>
      <p:ext uri="{BB962C8B-B14F-4D97-AF65-F5344CB8AC3E}">
        <p14:creationId xmlns:p14="http://schemas.microsoft.com/office/powerpoint/2010/main" val="427780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17</a:t>
            </a:fld>
            <a:endParaRPr lang="en-US"/>
          </a:p>
        </p:txBody>
      </p:sp>
    </p:spTree>
    <p:extLst>
      <p:ext uri="{BB962C8B-B14F-4D97-AF65-F5344CB8AC3E}">
        <p14:creationId xmlns:p14="http://schemas.microsoft.com/office/powerpoint/2010/main" val="410968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Carrier gave us the instruction to managing the interior climate of our building in 1911!!</a:t>
            </a:r>
          </a:p>
        </p:txBody>
      </p:sp>
      <p:sp>
        <p:nvSpPr>
          <p:cNvPr id="4" name="Slide Number Placeholder 3"/>
          <p:cNvSpPr>
            <a:spLocks noGrp="1"/>
          </p:cNvSpPr>
          <p:nvPr>
            <p:ph type="sldNum" sz="quarter" idx="5"/>
          </p:nvPr>
        </p:nvSpPr>
        <p:spPr/>
        <p:txBody>
          <a:bodyPr/>
          <a:lstStyle/>
          <a:p>
            <a:fld id="{0D47FA67-6649-4D53-942F-82F0FD5DC316}" type="slidenum">
              <a:rPr lang="en-US" smtClean="0"/>
              <a:t>18</a:t>
            </a:fld>
            <a:endParaRPr lang="en-US"/>
          </a:p>
        </p:txBody>
      </p:sp>
    </p:spTree>
    <p:extLst>
      <p:ext uri="{BB962C8B-B14F-4D97-AF65-F5344CB8AC3E}">
        <p14:creationId xmlns:p14="http://schemas.microsoft.com/office/powerpoint/2010/main" val="996412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was a waterproofer who was great a stopping leaks. For years, people said he needed to write a book and he did. In that book, he has two principle and the first and most important is the 90%/1% principle. 90% of all water intrusion comes from less than 1% of the building surface.</a:t>
            </a:r>
          </a:p>
        </p:txBody>
      </p:sp>
      <p:sp>
        <p:nvSpPr>
          <p:cNvPr id="4" name="Slide Number Placeholder 3"/>
          <p:cNvSpPr>
            <a:spLocks noGrp="1"/>
          </p:cNvSpPr>
          <p:nvPr>
            <p:ph type="sldNum" sz="quarter" idx="5"/>
          </p:nvPr>
        </p:nvSpPr>
        <p:spPr/>
        <p:txBody>
          <a:bodyPr/>
          <a:lstStyle/>
          <a:p>
            <a:fld id="{0D47FA67-6649-4D53-942F-82F0FD5DC316}" type="slidenum">
              <a:rPr lang="en-US" smtClean="0"/>
              <a:t>19</a:t>
            </a:fld>
            <a:endParaRPr lang="en-US"/>
          </a:p>
        </p:txBody>
      </p:sp>
    </p:spTree>
    <p:extLst>
      <p:ext uri="{BB962C8B-B14F-4D97-AF65-F5344CB8AC3E}">
        <p14:creationId xmlns:p14="http://schemas.microsoft.com/office/powerpoint/2010/main" val="303322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mn-cs"/>
              </a:rPr>
              <a:t>Learning Objectives:</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Explore how air conditioning changed where we live, work, and how we construct buildings.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a better understanding of the building enclosure and the importance of keeping the outside out and the inside in.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Delve into the concept of the Three Ps of Continuity.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Illustrate how to apply the Three Ps of Continuity to the building enclosure and how it relates, to maximize the benefits of air conditioning and minimize the damage.</a:t>
            </a:r>
          </a:p>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a:t>
            </a:fld>
            <a:endParaRPr lang="en-US"/>
          </a:p>
        </p:txBody>
      </p:sp>
    </p:spTree>
    <p:extLst>
      <p:ext uri="{BB962C8B-B14F-4D97-AF65-F5344CB8AC3E}">
        <p14:creationId xmlns:p14="http://schemas.microsoft.com/office/powerpoint/2010/main" val="1340350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was a waterproofer who was great a stopping leaks. For years, people said he needed to write a book and he did. In that book, he has two principle and the first and most important is the 90%/1% principle. 90% of all water intrusion comes from less than 1% of the building surface.</a:t>
            </a:r>
          </a:p>
        </p:txBody>
      </p:sp>
      <p:sp>
        <p:nvSpPr>
          <p:cNvPr id="4" name="Slide Number Placeholder 3"/>
          <p:cNvSpPr>
            <a:spLocks noGrp="1"/>
          </p:cNvSpPr>
          <p:nvPr>
            <p:ph type="sldNum" sz="quarter" idx="5"/>
          </p:nvPr>
        </p:nvSpPr>
        <p:spPr/>
        <p:txBody>
          <a:bodyPr/>
          <a:lstStyle/>
          <a:p>
            <a:fld id="{0D47FA67-6649-4D53-942F-82F0FD5DC316}" type="slidenum">
              <a:rPr lang="en-US" smtClean="0"/>
              <a:t>20</a:t>
            </a:fld>
            <a:endParaRPr lang="en-US"/>
          </a:p>
        </p:txBody>
      </p:sp>
    </p:spTree>
    <p:extLst>
      <p:ext uri="{BB962C8B-B14F-4D97-AF65-F5344CB8AC3E}">
        <p14:creationId xmlns:p14="http://schemas.microsoft.com/office/powerpoint/2010/main" val="2579719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Non-permeable vinyl wallpaper. Would it be a problem is the water didn’t get through in the first place?</a:t>
            </a:r>
          </a:p>
        </p:txBody>
      </p:sp>
      <p:sp>
        <p:nvSpPr>
          <p:cNvPr id="4" name="Slide Number Placeholder 3"/>
          <p:cNvSpPr>
            <a:spLocks noGrp="1"/>
          </p:cNvSpPr>
          <p:nvPr>
            <p:ph type="sldNum" sz="quarter" idx="5"/>
          </p:nvPr>
        </p:nvSpPr>
        <p:spPr/>
        <p:txBody>
          <a:bodyPr/>
          <a:lstStyle/>
          <a:p>
            <a:fld id="{0D47FA67-6649-4D53-942F-82F0FD5DC316}" type="slidenum">
              <a:rPr lang="en-US" smtClean="0"/>
              <a:t>21</a:t>
            </a:fld>
            <a:endParaRPr lang="en-US"/>
          </a:p>
        </p:txBody>
      </p:sp>
    </p:spTree>
    <p:extLst>
      <p:ext uri="{BB962C8B-B14F-4D97-AF65-F5344CB8AC3E}">
        <p14:creationId xmlns:p14="http://schemas.microsoft.com/office/powerpoint/2010/main" val="2484004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22</a:t>
            </a:fld>
            <a:endParaRPr lang="en-US"/>
          </a:p>
        </p:txBody>
      </p:sp>
    </p:spTree>
    <p:extLst>
      <p:ext uri="{BB962C8B-B14F-4D97-AF65-F5344CB8AC3E}">
        <p14:creationId xmlns:p14="http://schemas.microsoft.com/office/powerpoint/2010/main" val="2511589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Stone load bearing mass wall supports the floors. Stone curtain mass wall are supported by the floors and have no wall cavity. Stone veneer curtain walls are supported by the floors and have a wall cavity.</a:t>
            </a:r>
          </a:p>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23</a:t>
            </a:fld>
            <a:endParaRPr lang="en-US"/>
          </a:p>
        </p:txBody>
      </p:sp>
    </p:spTree>
    <p:extLst>
      <p:ext uri="{BB962C8B-B14F-4D97-AF65-F5344CB8AC3E}">
        <p14:creationId xmlns:p14="http://schemas.microsoft.com/office/powerpoint/2010/main" val="1660645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Church has stone mass wall construction with multiple wythe of brick getting fewer moving upward where the wall support the floors. 20</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dirty="0">
                <a:effectLst/>
                <a:latin typeface="Calibri" panose="020F0502020204030204" pitchFamily="34" charset="0"/>
                <a:ea typeface="Calibri" panose="020F0502020204030204" pitchFamily="34" charset="0"/>
                <a:cs typeface="Times New Roman" panose="02020603050405020304" pitchFamily="18" charset="0"/>
              </a:rPr>
              <a:t> Century buildings has mass curtain walls supported by the floors. Frank Gehry is brick veneer curtain wall with cavity and  WRB supported by the floors.</a:t>
            </a:r>
          </a:p>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24</a:t>
            </a:fld>
            <a:endParaRPr lang="en-US"/>
          </a:p>
        </p:txBody>
      </p:sp>
    </p:spTree>
    <p:extLst>
      <p:ext uri="{BB962C8B-B14F-4D97-AF65-F5344CB8AC3E}">
        <p14:creationId xmlns:p14="http://schemas.microsoft.com/office/powerpoint/2010/main" val="1091975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25</a:t>
            </a:fld>
            <a:endParaRPr lang="en-US"/>
          </a:p>
        </p:txBody>
      </p:sp>
    </p:spTree>
    <p:extLst>
      <p:ext uri="{BB962C8B-B14F-4D97-AF65-F5344CB8AC3E}">
        <p14:creationId xmlns:p14="http://schemas.microsoft.com/office/powerpoint/2010/main" val="2336073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26</a:t>
            </a:fld>
            <a:endParaRPr lang="en-US"/>
          </a:p>
        </p:txBody>
      </p:sp>
    </p:spTree>
    <p:extLst>
      <p:ext uri="{BB962C8B-B14F-4D97-AF65-F5344CB8AC3E}">
        <p14:creationId xmlns:p14="http://schemas.microsoft.com/office/powerpoint/2010/main" val="1158639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drives our building design is the use of the building relative to keeping the outside out and the inside in:</a:t>
            </a:r>
          </a:p>
          <a:p>
            <a:pPr marL="228600" indent="-228600">
              <a:buFont typeface="+mj-lt"/>
              <a:buAutoNum type="arabicPeriod"/>
            </a:pPr>
            <a:r>
              <a:rPr lang="en-US" dirty="0"/>
              <a:t>Natatorium – has high inside humidity.</a:t>
            </a:r>
          </a:p>
          <a:p>
            <a:pPr marL="228600" indent="-228600">
              <a:buFont typeface="+mj-lt"/>
              <a:buAutoNum type="arabicPeriod"/>
            </a:pPr>
            <a:r>
              <a:rPr lang="en-US" dirty="0"/>
              <a:t>Data Center – needs to be as cool as possible.</a:t>
            </a:r>
          </a:p>
          <a:p>
            <a:pPr marL="228600" indent="-228600">
              <a:buFont typeface="+mj-lt"/>
              <a:buAutoNum type="arabicPeriod"/>
            </a:pPr>
            <a:r>
              <a:rPr lang="en-US" dirty="0"/>
              <a:t>Operation Room – needs to have positively charged air pressure not to draw contaminates.   </a:t>
            </a:r>
          </a:p>
        </p:txBody>
      </p:sp>
      <p:sp>
        <p:nvSpPr>
          <p:cNvPr id="4" name="Slide Number Placeholder 3"/>
          <p:cNvSpPr>
            <a:spLocks noGrp="1"/>
          </p:cNvSpPr>
          <p:nvPr>
            <p:ph type="sldNum" sz="quarter" idx="5"/>
          </p:nvPr>
        </p:nvSpPr>
        <p:spPr/>
        <p:txBody>
          <a:bodyPr/>
          <a:lstStyle/>
          <a:p>
            <a:fld id="{0D47FA67-6649-4D53-942F-82F0FD5DC316}" type="slidenum">
              <a:rPr lang="en-US" smtClean="0"/>
              <a:t>27</a:t>
            </a:fld>
            <a:endParaRPr lang="en-US"/>
          </a:p>
        </p:txBody>
      </p:sp>
    </p:spTree>
    <p:extLst>
      <p:ext uri="{BB962C8B-B14F-4D97-AF65-F5344CB8AC3E}">
        <p14:creationId xmlns:p14="http://schemas.microsoft.com/office/powerpoint/2010/main" val="4233961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construct our buildings with materials to meet our Usage.</a:t>
            </a:r>
          </a:p>
          <a:p>
            <a:pPr marL="228600" indent="-228600">
              <a:buFont typeface="+mj-lt"/>
              <a:buAutoNum type="arabicPeriod"/>
            </a:pPr>
            <a:r>
              <a:rPr lang="en-US" dirty="0"/>
              <a:t>Thermal pain glass windows</a:t>
            </a:r>
          </a:p>
          <a:p>
            <a:pPr marL="228600" indent="-228600">
              <a:buFont typeface="+mj-lt"/>
              <a:buAutoNum type="arabicPeriod"/>
            </a:pPr>
            <a:r>
              <a:rPr lang="en-US" dirty="0"/>
              <a:t>Insulation</a:t>
            </a:r>
          </a:p>
          <a:p>
            <a:pPr marL="228600" indent="-228600">
              <a:buFont typeface="+mj-lt"/>
              <a:buAutoNum type="arabicPeriod"/>
            </a:pPr>
            <a:r>
              <a:rPr lang="en-US" dirty="0"/>
              <a:t>Internal Air Barriers</a:t>
            </a:r>
          </a:p>
        </p:txBody>
      </p:sp>
      <p:sp>
        <p:nvSpPr>
          <p:cNvPr id="4" name="Slide Number Placeholder 3"/>
          <p:cNvSpPr>
            <a:spLocks noGrp="1"/>
          </p:cNvSpPr>
          <p:nvPr>
            <p:ph type="sldNum" sz="quarter" idx="5"/>
          </p:nvPr>
        </p:nvSpPr>
        <p:spPr/>
        <p:txBody>
          <a:bodyPr/>
          <a:lstStyle/>
          <a:p>
            <a:fld id="{0D47FA67-6649-4D53-942F-82F0FD5DC316}" type="slidenum">
              <a:rPr lang="en-US" smtClean="0"/>
              <a:t>28</a:t>
            </a:fld>
            <a:endParaRPr lang="en-US"/>
          </a:p>
        </p:txBody>
      </p:sp>
    </p:spTree>
    <p:extLst>
      <p:ext uri="{BB962C8B-B14F-4D97-AF65-F5344CB8AC3E}">
        <p14:creationId xmlns:p14="http://schemas.microsoft.com/office/powerpoint/2010/main" val="1661319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Lifecycle of the components affect the usage of the building over time.</a:t>
            </a:r>
          </a:p>
          <a:p>
            <a:pPr marL="228600" indent="-228600">
              <a:buFont typeface="+mj-lt"/>
              <a:buAutoNum type="arabicPeriod"/>
            </a:pPr>
            <a:r>
              <a:rPr lang="en-US" dirty="0"/>
              <a:t>Rusted lintels above window that had the weep holes sealed with caulk.</a:t>
            </a:r>
          </a:p>
          <a:p>
            <a:pPr marL="228600" indent="-228600">
              <a:buFont typeface="+mj-lt"/>
              <a:buAutoNum type="arabicPeriod"/>
            </a:pPr>
            <a:r>
              <a:rPr lang="en-US" dirty="0"/>
              <a:t>Rusted roof deck because of poorly maintained roof system.</a:t>
            </a:r>
          </a:p>
          <a:p>
            <a:pPr marL="228600" indent="-228600">
              <a:buFont typeface="+mj-lt"/>
              <a:buAutoNum type="arabicPeriod"/>
            </a:pPr>
            <a:r>
              <a:rPr lang="en-US" dirty="0"/>
              <a:t>Mold under vinyl wallpaper because fail sealant in the outside wall. </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29</a:t>
            </a:fld>
            <a:endParaRPr lang="en-US"/>
          </a:p>
        </p:txBody>
      </p:sp>
    </p:spTree>
    <p:extLst>
      <p:ext uri="{BB962C8B-B14F-4D97-AF65-F5344CB8AC3E}">
        <p14:creationId xmlns:p14="http://schemas.microsoft.com/office/powerpoint/2010/main" val="318163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project, Willis Carrier submitted drawings for what became recognized as the world's first modern air conditioning system. It was so humid that summer that the paper grew and shrank, which resulted in poor quality images, because the color printing process involved running the same piece of paper up to four times, each with a different color ink.</a:t>
            </a:r>
          </a:p>
        </p:txBody>
      </p:sp>
      <p:sp>
        <p:nvSpPr>
          <p:cNvPr id="4" name="Slide Number Placeholder 3"/>
          <p:cNvSpPr>
            <a:spLocks noGrp="1"/>
          </p:cNvSpPr>
          <p:nvPr>
            <p:ph type="sldNum" sz="quarter" idx="5"/>
          </p:nvPr>
        </p:nvSpPr>
        <p:spPr/>
        <p:txBody>
          <a:bodyPr/>
          <a:lstStyle/>
          <a:p>
            <a:fld id="{0D47FA67-6649-4D53-942F-82F0FD5DC316}" type="slidenum">
              <a:rPr lang="en-US" smtClean="0"/>
              <a:t>3</a:t>
            </a:fld>
            <a:endParaRPr lang="en-US"/>
          </a:p>
        </p:txBody>
      </p:sp>
    </p:spTree>
    <p:extLst>
      <p:ext uri="{BB962C8B-B14F-4D97-AF65-F5344CB8AC3E}">
        <p14:creationId xmlns:p14="http://schemas.microsoft.com/office/powerpoint/2010/main" val="250509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Usage, Composition, and Lifecycle work together to create Sustainability. </a:t>
            </a:r>
          </a:p>
        </p:txBody>
      </p:sp>
      <p:sp>
        <p:nvSpPr>
          <p:cNvPr id="4" name="Slide Number Placeholder 3"/>
          <p:cNvSpPr>
            <a:spLocks noGrp="1"/>
          </p:cNvSpPr>
          <p:nvPr>
            <p:ph type="sldNum" sz="quarter" idx="5"/>
          </p:nvPr>
        </p:nvSpPr>
        <p:spPr/>
        <p:txBody>
          <a:bodyPr/>
          <a:lstStyle/>
          <a:p>
            <a:fld id="{0D47FA67-6649-4D53-942F-82F0FD5DC316}" type="slidenum">
              <a:rPr lang="en-US" smtClean="0"/>
              <a:t>30</a:t>
            </a:fld>
            <a:endParaRPr lang="en-US"/>
          </a:p>
        </p:txBody>
      </p:sp>
    </p:spTree>
    <p:extLst>
      <p:ext uri="{BB962C8B-B14F-4D97-AF65-F5344CB8AC3E}">
        <p14:creationId xmlns:p14="http://schemas.microsoft.com/office/powerpoint/2010/main" val="3027796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They must work together as well!! A sperate page showing how they are connected in the process which would be best done with a graphic.</a:t>
            </a:r>
          </a:p>
          <a:p>
            <a:endParaRPr lang="en-US" dirty="0">
              <a:cs typeface="Calibri"/>
            </a:endParaRPr>
          </a:p>
          <a:p>
            <a:r>
              <a:rPr lang="en-US" dirty="0">
                <a:cs typeface="Calibri"/>
              </a:rPr>
              <a:t>Everyone love the white letters on the red logo!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749F-4658-477C-81DE-7F9B177B587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700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They must work together as well!! A sperate page showing how they are connected in the process which would be best done with a graphic.</a:t>
            </a:r>
          </a:p>
          <a:p>
            <a:endParaRPr lang="en-US" dirty="0">
              <a:cs typeface="Calibri"/>
            </a:endParaRPr>
          </a:p>
          <a:p>
            <a:r>
              <a:rPr lang="en-US" dirty="0">
                <a:cs typeface="Calibri"/>
              </a:rPr>
              <a:t>Everyone love the white letters on the red logo!</a:t>
            </a:r>
          </a:p>
        </p:txBody>
      </p:sp>
      <p:sp>
        <p:nvSpPr>
          <p:cNvPr id="4" name="Slide Number Placeholder 3"/>
          <p:cNvSpPr>
            <a:spLocks noGrp="1"/>
          </p:cNvSpPr>
          <p:nvPr>
            <p:ph type="sldNum" sz="quarter" idx="5"/>
          </p:nvPr>
        </p:nvSpPr>
        <p:spPr/>
        <p:txBody>
          <a:bodyPr/>
          <a:lstStyle/>
          <a:p>
            <a:fld id="{8F9D749F-4658-477C-81DE-7F9B177B5874}" type="slidenum">
              <a:rPr lang="en-US"/>
              <a:t>32</a:t>
            </a:fld>
            <a:endParaRPr lang="en-US"/>
          </a:p>
        </p:txBody>
      </p:sp>
    </p:spTree>
    <p:extLst>
      <p:ext uri="{BB962C8B-B14F-4D97-AF65-F5344CB8AC3E}">
        <p14:creationId xmlns:p14="http://schemas.microsoft.com/office/powerpoint/2010/main" val="2676700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vs. Knowledge in graphic for Schools, Colleges, and Universities.</a:t>
            </a:r>
          </a:p>
        </p:txBody>
      </p:sp>
      <p:sp>
        <p:nvSpPr>
          <p:cNvPr id="4" name="Slide Number Placeholder 3"/>
          <p:cNvSpPr>
            <a:spLocks noGrp="1"/>
          </p:cNvSpPr>
          <p:nvPr>
            <p:ph type="sldNum" sz="quarter" idx="5"/>
          </p:nvPr>
        </p:nvSpPr>
        <p:spPr/>
        <p:txBody>
          <a:bodyPr/>
          <a:lstStyle/>
          <a:p>
            <a:fld id="{0D47FA67-6649-4D53-942F-82F0FD5DC316}" type="slidenum">
              <a:rPr lang="en-US" smtClean="0"/>
              <a:t>33</a:t>
            </a:fld>
            <a:endParaRPr lang="en-US"/>
          </a:p>
        </p:txBody>
      </p:sp>
    </p:spTree>
    <p:extLst>
      <p:ext uri="{BB962C8B-B14F-4D97-AF65-F5344CB8AC3E}">
        <p14:creationId xmlns:p14="http://schemas.microsoft.com/office/powerpoint/2010/main" val="2976825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Leaks start inside the structure before they appear in the living space as puddles.</a:t>
            </a:r>
          </a:p>
          <a:p>
            <a:endParaRPr lang="en-US" dirty="0"/>
          </a:p>
          <a:p>
            <a:r>
              <a:rPr lang="en-US" dirty="0"/>
              <a:t>Pic #1: mold behind the vinyl wallpaper.</a:t>
            </a:r>
          </a:p>
          <a:p>
            <a:r>
              <a:rPr lang="en-US" dirty="0"/>
              <a:t>Pic #2: mold in the stud-wall.</a:t>
            </a:r>
          </a:p>
          <a:p>
            <a:r>
              <a:rPr lang="en-US" dirty="0"/>
              <a:t>Pic #3: rusting of the steel studs and floor plate.</a:t>
            </a:r>
          </a:p>
        </p:txBody>
      </p:sp>
      <p:sp>
        <p:nvSpPr>
          <p:cNvPr id="4" name="Slide Number Placeholder 3"/>
          <p:cNvSpPr>
            <a:spLocks noGrp="1"/>
          </p:cNvSpPr>
          <p:nvPr>
            <p:ph type="sldNum" sz="quarter" idx="5"/>
          </p:nvPr>
        </p:nvSpPr>
        <p:spPr/>
        <p:txBody>
          <a:bodyPr/>
          <a:lstStyle/>
          <a:p>
            <a:fld id="{0D47FA67-6649-4D53-942F-82F0FD5DC316}" type="slidenum">
              <a:rPr lang="en-US" smtClean="0"/>
              <a:t>34</a:t>
            </a:fld>
            <a:endParaRPr lang="en-US"/>
          </a:p>
        </p:txBody>
      </p:sp>
    </p:spTree>
    <p:extLst>
      <p:ext uri="{BB962C8B-B14F-4D97-AF65-F5344CB8AC3E}">
        <p14:creationId xmlns:p14="http://schemas.microsoft.com/office/powerpoint/2010/main" val="3923845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is a slow process, we forget that the Building Envelope which was originally designed and constructed into the building is not same Building Envelope we have today. </a:t>
            </a:r>
          </a:p>
          <a:p>
            <a:pPr marL="228600" indent="-228600">
              <a:buFont typeface="+mj-lt"/>
              <a:buAutoNum type="arabicPeriod"/>
            </a:pPr>
            <a:r>
              <a:rPr lang="en-US" dirty="0"/>
              <a:t>Sealed shelf angles will rust.</a:t>
            </a:r>
          </a:p>
          <a:p>
            <a:pPr marL="228600" indent="-228600">
              <a:buFont typeface="+mj-lt"/>
              <a:buAutoNum type="arabicPeriod"/>
            </a:pPr>
            <a:r>
              <a:rPr lang="en-US" dirty="0"/>
              <a:t>Sealants around window will need to be replaced.</a:t>
            </a:r>
          </a:p>
          <a:p>
            <a:pPr marL="228600" indent="-228600">
              <a:buFont typeface="+mj-lt"/>
              <a:buAutoNum type="arabicPeriod"/>
            </a:pPr>
            <a:r>
              <a:rPr lang="en-US" dirty="0"/>
              <a:t>Roofs require maintenance and eventual replacement.</a:t>
            </a:r>
          </a:p>
        </p:txBody>
      </p:sp>
      <p:sp>
        <p:nvSpPr>
          <p:cNvPr id="4" name="Slide Number Placeholder 3"/>
          <p:cNvSpPr>
            <a:spLocks noGrp="1"/>
          </p:cNvSpPr>
          <p:nvPr>
            <p:ph type="sldNum" sz="quarter" idx="5"/>
          </p:nvPr>
        </p:nvSpPr>
        <p:spPr/>
        <p:txBody>
          <a:bodyPr/>
          <a:lstStyle/>
          <a:p>
            <a:fld id="{0D47FA67-6649-4D53-942F-82F0FD5DC316}" type="slidenum">
              <a:rPr lang="en-US" smtClean="0"/>
              <a:t>35</a:t>
            </a:fld>
            <a:endParaRPr lang="en-US"/>
          </a:p>
        </p:txBody>
      </p:sp>
    </p:spTree>
    <p:extLst>
      <p:ext uri="{BB962C8B-B14F-4D97-AF65-F5344CB8AC3E}">
        <p14:creationId xmlns:p14="http://schemas.microsoft.com/office/powerpoint/2010/main" val="4244631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Tomorrow’s Building Envelope is a whole building approach because you cannot separate the Building Envelope for the internal climate controls. The two, relative to Usage, Composition, and Lifecycle, are intertwined and must work together for proper performance  of the building.   </a:t>
            </a:r>
          </a:p>
        </p:txBody>
      </p:sp>
      <p:sp>
        <p:nvSpPr>
          <p:cNvPr id="4" name="Slide Number Placeholder 3"/>
          <p:cNvSpPr>
            <a:spLocks noGrp="1"/>
          </p:cNvSpPr>
          <p:nvPr>
            <p:ph type="sldNum" sz="quarter" idx="5"/>
          </p:nvPr>
        </p:nvSpPr>
        <p:spPr/>
        <p:txBody>
          <a:bodyPr/>
          <a:lstStyle/>
          <a:p>
            <a:fld id="{0D47FA67-6649-4D53-942F-82F0FD5DC316}" type="slidenum">
              <a:rPr lang="en-US" smtClean="0"/>
              <a:t>36</a:t>
            </a:fld>
            <a:endParaRPr lang="en-US"/>
          </a:p>
        </p:txBody>
      </p:sp>
    </p:spTree>
    <p:extLst>
      <p:ext uri="{BB962C8B-B14F-4D97-AF65-F5344CB8AC3E}">
        <p14:creationId xmlns:p14="http://schemas.microsoft.com/office/powerpoint/2010/main" val="897464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components of the Building Envelope are not maintained, the cost are often hidden and grow exponentially:</a:t>
            </a:r>
          </a:p>
          <a:p>
            <a:pPr marL="228600" indent="-228600">
              <a:buFont typeface="+mj-lt"/>
              <a:buAutoNum type="arabicPeriod"/>
            </a:pPr>
            <a:r>
              <a:rPr lang="en-US" dirty="0"/>
              <a:t>Through-wall flashing repair - $250 per linear foot and this building had 4,000 linear feet!</a:t>
            </a:r>
          </a:p>
          <a:p>
            <a:pPr marL="228600" indent="-228600">
              <a:buFont typeface="+mj-lt"/>
              <a:buAutoNum type="arabicPeriod"/>
            </a:pPr>
            <a:r>
              <a:rPr lang="en-US" dirty="0"/>
              <a:t>Climate Controls – Increased energy use, decreased ability to manage outside contaminants, and difficulty in managing humidity.</a:t>
            </a:r>
          </a:p>
          <a:p>
            <a:pPr marL="228600" indent="-228600">
              <a:buFont typeface="+mj-lt"/>
              <a:buAutoNum type="arabicPeriod"/>
            </a:pPr>
            <a:r>
              <a:rPr lang="en-US" dirty="0"/>
              <a:t>Loss of Living-Space – occupancy of the building decrease to poor internal environment, damage to equipment and inventory, and poor appearance.   </a:t>
            </a:r>
          </a:p>
        </p:txBody>
      </p:sp>
      <p:sp>
        <p:nvSpPr>
          <p:cNvPr id="4" name="Slide Number Placeholder 3"/>
          <p:cNvSpPr>
            <a:spLocks noGrp="1"/>
          </p:cNvSpPr>
          <p:nvPr>
            <p:ph type="sldNum" sz="quarter" idx="5"/>
          </p:nvPr>
        </p:nvSpPr>
        <p:spPr/>
        <p:txBody>
          <a:bodyPr/>
          <a:lstStyle/>
          <a:p>
            <a:fld id="{0D47FA67-6649-4D53-942F-82F0FD5DC316}" type="slidenum">
              <a:rPr lang="en-US" smtClean="0"/>
              <a:t>37</a:t>
            </a:fld>
            <a:endParaRPr lang="en-US"/>
          </a:p>
        </p:txBody>
      </p:sp>
    </p:spTree>
    <p:extLst>
      <p:ext uri="{BB962C8B-B14F-4D97-AF65-F5344CB8AC3E}">
        <p14:creationId xmlns:p14="http://schemas.microsoft.com/office/powerpoint/2010/main" val="3451727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two revenue sources are connected and when they start the downward spiral becomes the Fatale Funnel:</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rPr>
              <a:t>Non-revenue generating space</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rPr>
              <a:t>Mold and sick building syndrome</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effectLst/>
              </a:rPr>
              <a:t>Expensive emergency repairs</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effectLst/>
              </a:rPr>
              <a:t>Devaluation due to p</a:t>
            </a:r>
            <a:r>
              <a:rPr lang="en-US" sz="1200" b="0" i="1" dirty="0">
                <a:solidFill>
                  <a:srgbClr val="000000"/>
                </a:solidFill>
              </a:rPr>
              <a:t>oor maintenance</a:t>
            </a:r>
            <a:endParaRPr lang="en-US" sz="1200" b="0" i="1"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72D12-3DD6-4DC6-B72A-A90755F35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3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Surfside Condo FL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72D12-3DD6-4DC6-B72A-A90755F35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87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functions of necessary to be A/C:</a:t>
            </a:r>
          </a:p>
          <a:p>
            <a:pPr marL="514350" indent="-514350" algn="l">
              <a:buFont typeface="+mj-lt"/>
              <a:buAutoNum type="arabicPeriod"/>
            </a:pPr>
            <a:r>
              <a:rPr lang="en-US" sz="1200" b="0" i="0" dirty="0">
                <a:solidFill>
                  <a:srgbClr val="202122"/>
                </a:solidFill>
                <a:effectLst/>
                <a:latin typeface="+mj-lt"/>
              </a:rPr>
              <a:t>Control Temperature</a:t>
            </a:r>
            <a:endParaRPr lang="en-US" sz="1200" dirty="0">
              <a:solidFill>
                <a:srgbClr val="202122"/>
              </a:solidFill>
              <a:latin typeface="+mj-lt"/>
            </a:endParaRPr>
          </a:p>
          <a:p>
            <a:pPr marL="514350" indent="-514350" algn="l">
              <a:buFont typeface="+mj-lt"/>
              <a:buAutoNum type="arabicPeriod"/>
            </a:pPr>
            <a:r>
              <a:rPr lang="en-US" sz="1200" b="0" i="0" dirty="0">
                <a:solidFill>
                  <a:srgbClr val="202122"/>
                </a:solidFill>
                <a:effectLst/>
                <a:latin typeface="+mj-lt"/>
              </a:rPr>
              <a:t>Control Humidity</a:t>
            </a:r>
            <a:endParaRPr lang="en-US" sz="1200" dirty="0">
              <a:solidFill>
                <a:srgbClr val="202122"/>
              </a:solidFill>
              <a:latin typeface="+mj-lt"/>
            </a:endParaRPr>
          </a:p>
          <a:p>
            <a:pPr marL="514350" indent="-514350" algn="l">
              <a:buFont typeface="+mj-lt"/>
              <a:buAutoNum type="arabicPeriod"/>
            </a:pPr>
            <a:r>
              <a:rPr lang="en-US" sz="1200" b="0" i="0" dirty="0">
                <a:solidFill>
                  <a:srgbClr val="202122"/>
                </a:solidFill>
                <a:effectLst/>
                <a:latin typeface="+mj-lt"/>
              </a:rPr>
              <a:t>Control Air Circulation and Ventilation</a:t>
            </a:r>
            <a:endParaRPr lang="en-US" sz="1200" dirty="0">
              <a:solidFill>
                <a:srgbClr val="202122"/>
              </a:solidFill>
              <a:latin typeface="+mj-lt"/>
            </a:endParaRPr>
          </a:p>
          <a:p>
            <a:pPr marL="514350" indent="-514350" algn="l">
              <a:buFont typeface="+mj-lt"/>
              <a:buAutoNum type="arabicPeriod"/>
            </a:pPr>
            <a:r>
              <a:rPr lang="en-US" sz="1200" b="0" i="0" dirty="0">
                <a:solidFill>
                  <a:srgbClr val="202122"/>
                </a:solidFill>
                <a:effectLst/>
                <a:latin typeface="+mj-lt"/>
              </a:rPr>
              <a:t>Cleanse the Air</a:t>
            </a:r>
          </a:p>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4</a:t>
            </a:fld>
            <a:endParaRPr lang="en-US"/>
          </a:p>
        </p:txBody>
      </p:sp>
    </p:spTree>
    <p:extLst>
      <p:ext uri="{BB962C8B-B14F-4D97-AF65-F5344CB8AC3E}">
        <p14:creationId xmlns:p14="http://schemas.microsoft.com/office/powerpoint/2010/main" val="4139983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40</a:t>
            </a:fld>
            <a:endParaRPr lang="en-US"/>
          </a:p>
        </p:txBody>
      </p:sp>
    </p:spTree>
    <p:extLst>
      <p:ext uri="{BB962C8B-B14F-4D97-AF65-F5344CB8AC3E}">
        <p14:creationId xmlns:p14="http://schemas.microsoft.com/office/powerpoint/2010/main" val="123878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purpose of a building is to shelter human activities and that is dictated by where the building is located. Many actives were not viable in the south prior to the invention of AC.</a:t>
            </a:r>
          </a:p>
        </p:txBody>
      </p:sp>
      <p:sp>
        <p:nvSpPr>
          <p:cNvPr id="4" name="Slide Number Placeholder 3"/>
          <p:cNvSpPr>
            <a:spLocks noGrp="1"/>
          </p:cNvSpPr>
          <p:nvPr>
            <p:ph type="sldNum" sz="quarter" idx="5"/>
          </p:nvPr>
        </p:nvSpPr>
        <p:spPr/>
        <p:txBody>
          <a:bodyPr/>
          <a:lstStyle/>
          <a:p>
            <a:fld id="{0D47FA67-6649-4D53-942F-82F0FD5DC316}" type="slidenum">
              <a:rPr lang="en-US" smtClean="0"/>
              <a:t>5</a:t>
            </a:fld>
            <a:endParaRPr lang="en-US"/>
          </a:p>
        </p:txBody>
      </p:sp>
    </p:spTree>
    <p:extLst>
      <p:ext uri="{BB962C8B-B14F-4D97-AF65-F5344CB8AC3E}">
        <p14:creationId xmlns:p14="http://schemas.microsoft.com/office/powerpoint/2010/main" val="2711042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purpose of a building is to shelter human activities.</a:t>
            </a:r>
          </a:p>
        </p:txBody>
      </p:sp>
      <p:sp>
        <p:nvSpPr>
          <p:cNvPr id="4" name="Slide Number Placeholder 3"/>
          <p:cNvSpPr>
            <a:spLocks noGrp="1"/>
          </p:cNvSpPr>
          <p:nvPr>
            <p:ph type="sldNum" sz="quarter" idx="5"/>
          </p:nvPr>
        </p:nvSpPr>
        <p:spPr/>
        <p:txBody>
          <a:bodyPr/>
          <a:lstStyle/>
          <a:p>
            <a:fld id="{0D47FA67-6649-4D53-942F-82F0FD5DC316}" type="slidenum">
              <a:rPr lang="en-US" smtClean="0"/>
              <a:t>6</a:t>
            </a:fld>
            <a:endParaRPr lang="en-US"/>
          </a:p>
        </p:txBody>
      </p:sp>
    </p:spTree>
    <p:extLst>
      <p:ext uri="{BB962C8B-B14F-4D97-AF65-F5344CB8AC3E}">
        <p14:creationId xmlns:p14="http://schemas.microsoft.com/office/powerpoint/2010/main" val="193033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 Envelope is the part of the composition of a  building that gives it the ability to meet its purpose which is: Keeping the outside environment out and the inside environment in to provide shelter. </a:t>
            </a:r>
          </a:p>
        </p:txBody>
      </p:sp>
      <p:sp>
        <p:nvSpPr>
          <p:cNvPr id="4" name="Slide Number Placeholder 3"/>
          <p:cNvSpPr>
            <a:spLocks noGrp="1"/>
          </p:cNvSpPr>
          <p:nvPr>
            <p:ph type="sldNum" sz="quarter" idx="5"/>
          </p:nvPr>
        </p:nvSpPr>
        <p:spPr/>
        <p:txBody>
          <a:bodyPr/>
          <a:lstStyle/>
          <a:p>
            <a:fld id="{0D47FA67-6649-4D53-942F-82F0FD5DC316}" type="slidenum">
              <a:rPr lang="en-US" smtClean="0"/>
              <a:t>7</a:t>
            </a:fld>
            <a:endParaRPr lang="en-US"/>
          </a:p>
        </p:txBody>
      </p:sp>
    </p:spTree>
    <p:extLst>
      <p:ext uri="{BB962C8B-B14F-4D97-AF65-F5344CB8AC3E}">
        <p14:creationId xmlns:p14="http://schemas.microsoft.com/office/powerpoint/2010/main" val="287062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in the environment:</a:t>
            </a:r>
          </a:p>
          <a:p>
            <a:pPr marL="228600" indent="-228600">
              <a:buFont typeface="+mj-lt"/>
              <a:buAutoNum type="arabicPeriod"/>
            </a:pPr>
            <a:r>
              <a:rPr lang="en-US" dirty="0"/>
              <a:t>Air – Air is not the issue it is what comes with the air: dust, pollution, pathogens, and moisture.</a:t>
            </a:r>
          </a:p>
          <a:p>
            <a:pPr marL="228600" indent="-228600">
              <a:buFont typeface="+mj-lt"/>
              <a:buAutoNum type="arabicPeriod"/>
            </a:pPr>
            <a:r>
              <a:rPr lang="en-US" dirty="0"/>
              <a:t>Radiation – The main radiation with we deal with are UV and thermal. In Texas we keep the heat out. In Minnesota we keep the heat in.</a:t>
            </a:r>
          </a:p>
          <a:p>
            <a:pPr marL="228600" indent="-228600">
              <a:buFont typeface="+mj-lt"/>
              <a:buAutoNum type="arabicPeriod"/>
            </a:pPr>
            <a:r>
              <a:rPr lang="en-US" dirty="0"/>
              <a:t>Water – The most destructive element know to man.  </a:t>
            </a:r>
          </a:p>
        </p:txBody>
      </p:sp>
      <p:sp>
        <p:nvSpPr>
          <p:cNvPr id="4" name="Slide Number Placeholder 3"/>
          <p:cNvSpPr>
            <a:spLocks noGrp="1"/>
          </p:cNvSpPr>
          <p:nvPr>
            <p:ph type="sldNum" sz="quarter" idx="5"/>
          </p:nvPr>
        </p:nvSpPr>
        <p:spPr/>
        <p:txBody>
          <a:bodyPr/>
          <a:lstStyle/>
          <a:p>
            <a:fld id="{0D47FA67-6649-4D53-942F-82F0FD5DC316}" type="slidenum">
              <a:rPr lang="en-US" smtClean="0"/>
              <a:t>8</a:t>
            </a:fld>
            <a:endParaRPr lang="en-US"/>
          </a:p>
        </p:txBody>
      </p:sp>
    </p:spTree>
    <p:extLst>
      <p:ext uri="{BB962C8B-B14F-4D97-AF65-F5344CB8AC3E}">
        <p14:creationId xmlns:p14="http://schemas.microsoft.com/office/powerpoint/2010/main" val="29240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between today's buildings and the buildings in the past:</a:t>
            </a:r>
          </a:p>
          <a:p>
            <a:pPr marL="228600" indent="-228600">
              <a:buFont typeface="+mj-lt"/>
              <a:buAutoNum type="arabicPeriod"/>
            </a:pPr>
            <a:r>
              <a:rPr lang="en-US" dirty="0"/>
              <a:t>Demands – We have greater demands on our buildings to shelter more sensitive actives like silicone wafer production. </a:t>
            </a:r>
          </a:p>
          <a:p>
            <a:pPr marL="228600" indent="-228600">
              <a:buFont typeface="+mj-lt"/>
              <a:buAutoNum type="arabicPeriod"/>
            </a:pPr>
            <a:r>
              <a:rPr lang="en-US" dirty="0"/>
              <a:t>Technology – We have the technology in the building material to construct buildings to meet our Demands and Expectations. </a:t>
            </a:r>
          </a:p>
          <a:p>
            <a:pPr marL="228600" indent="-228600">
              <a:buFont typeface="+mj-lt"/>
              <a:buAutoNum type="arabicPeriod"/>
            </a:pPr>
            <a:r>
              <a:rPr lang="en-US" dirty="0"/>
              <a:t>Expectations – We expect more performance from our buildings because we can control the inside environment with heat, air conditioning, and humidity.</a:t>
            </a:r>
          </a:p>
        </p:txBody>
      </p:sp>
      <p:sp>
        <p:nvSpPr>
          <p:cNvPr id="4" name="Slide Number Placeholder 3"/>
          <p:cNvSpPr>
            <a:spLocks noGrp="1"/>
          </p:cNvSpPr>
          <p:nvPr>
            <p:ph type="sldNum" sz="quarter" idx="5"/>
          </p:nvPr>
        </p:nvSpPr>
        <p:spPr/>
        <p:txBody>
          <a:bodyPr/>
          <a:lstStyle/>
          <a:p>
            <a:fld id="{0D47FA67-6649-4D53-942F-82F0FD5DC316}" type="slidenum">
              <a:rPr lang="en-US" smtClean="0"/>
              <a:t>9</a:t>
            </a:fld>
            <a:endParaRPr lang="en-US"/>
          </a:p>
        </p:txBody>
      </p:sp>
    </p:spTree>
    <p:extLst>
      <p:ext uri="{BB962C8B-B14F-4D97-AF65-F5344CB8AC3E}">
        <p14:creationId xmlns:p14="http://schemas.microsoft.com/office/powerpoint/2010/main" val="372840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B3F0-AE94-48FD-82E2-678663C686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06ADD5-51F5-4B9F-A7F4-075956070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EFAD57-EF32-44E4-A813-A4220DAC70EA}"/>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5" name="Footer Placeholder 4">
            <a:extLst>
              <a:ext uri="{FF2B5EF4-FFF2-40B4-BE49-F238E27FC236}">
                <a16:creationId xmlns:a16="http://schemas.microsoft.com/office/drawing/2014/main" id="{50483336-5AA2-4E78-AFBC-F35E8112A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85046-415D-4797-9A77-6B06CFF3521B}"/>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389197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D4CE-3CF7-4E77-869A-DDBCA33AB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349782-B612-4B63-AB3B-FA688B92BD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E7594-4418-4B4F-9133-EE36B523EF36}"/>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5" name="Footer Placeholder 4">
            <a:extLst>
              <a:ext uri="{FF2B5EF4-FFF2-40B4-BE49-F238E27FC236}">
                <a16:creationId xmlns:a16="http://schemas.microsoft.com/office/drawing/2014/main" id="{E7F75AFC-0CAD-45BE-A198-6A2A0D259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14F57-FDD8-4FE3-9171-46D9D3A5CB7F}"/>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2601744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ED6075-D400-4079-AD61-FB1FF67A8D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3FEAF9-551C-49DE-AAC8-6FC321FF3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0E8B5-7888-436E-9B96-E60CA818438B}"/>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5" name="Footer Placeholder 4">
            <a:extLst>
              <a:ext uri="{FF2B5EF4-FFF2-40B4-BE49-F238E27FC236}">
                <a16:creationId xmlns:a16="http://schemas.microsoft.com/office/drawing/2014/main" id="{6AE73D9D-EEA0-4000-87E6-9A87E0F9C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980C9-5178-4ED9-9E22-CDF4B672051D}"/>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1362908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DB24-1687-41AD-A0CC-2CBCDF457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6318B-D488-4252-9660-2AC01F6E21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D72CD-3B38-480F-BAE0-15D337D0E91F}"/>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5" name="Footer Placeholder 4">
            <a:extLst>
              <a:ext uri="{FF2B5EF4-FFF2-40B4-BE49-F238E27FC236}">
                <a16:creationId xmlns:a16="http://schemas.microsoft.com/office/drawing/2014/main" id="{1039E94C-958A-4DBB-8414-E99917FED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7012D-0FD5-45BA-99C6-B3B4BCCC9BB4}"/>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78522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2953-4F00-4FC9-93A9-F840D1E92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AEA662-F4DB-4F75-99AF-2B57870EB3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6D028-FB4A-4D8C-ABD5-903A58999561}"/>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5" name="Footer Placeholder 4">
            <a:extLst>
              <a:ext uri="{FF2B5EF4-FFF2-40B4-BE49-F238E27FC236}">
                <a16:creationId xmlns:a16="http://schemas.microsoft.com/office/drawing/2014/main" id="{6D0B3448-43C5-48D9-9757-4709ABB05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77C32-F144-4507-B6F3-40B74967EF26}"/>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797915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0087-1997-4853-96FF-E2F64D809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E6EA1-B9D9-479A-AD31-EAB26E06B5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0C8037-5981-4BB3-981A-F0C22841EA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4C2650-7A4B-435F-9FE7-73A780B7B12B}"/>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6" name="Footer Placeholder 5">
            <a:extLst>
              <a:ext uri="{FF2B5EF4-FFF2-40B4-BE49-F238E27FC236}">
                <a16:creationId xmlns:a16="http://schemas.microsoft.com/office/drawing/2014/main" id="{32DC8E2D-8D58-4C2E-AAA7-0FB8B94B4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4B1F2-8801-4FFE-AD9C-7C63531473EF}"/>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956557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4A9B-8EB0-44AA-98C4-F840E5921A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397C3-4D26-4A14-8E69-400D69BF9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92B42-668E-4626-96FF-9D5BD6E72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BDAF61-E5BA-46FC-9633-0140269534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8866B2-8C43-4B3B-BBEB-71DB52BE9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DE30FC-C255-44A8-8AA6-7AD061E36B23}"/>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8" name="Footer Placeholder 7">
            <a:extLst>
              <a:ext uri="{FF2B5EF4-FFF2-40B4-BE49-F238E27FC236}">
                <a16:creationId xmlns:a16="http://schemas.microsoft.com/office/drawing/2014/main" id="{9F1FAEFC-A0EF-43F7-A551-BFD3DEEDCB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DD0B8F-9355-4755-884D-BACD9F60D063}"/>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250012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C6F6-6A71-4852-89F0-7BCED346E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654A21-2733-4E8C-973F-8B619E663F7B}"/>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4" name="Footer Placeholder 3">
            <a:extLst>
              <a:ext uri="{FF2B5EF4-FFF2-40B4-BE49-F238E27FC236}">
                <a16:creationId xmlns:a16="http://schemas.microsoft.com/office/drawing/2014/main" id="{88C9D9BE-4B89-47C0-AF3D-06FA2C004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A5FC31-697B-4FB9-BD76-7E4D4E944168}"/>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2758146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00F72-B723-4507-BFF7-2148B379174F}"/>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3" name="Footer Placeholder 2">
            <a:extLst>
              <a:ext uri="{FF2B5EF4-FFF2-40B4-BE49-F238E27FC236}">
                <a16:creationId xmlns:a16="http://schemas.microsoft.com/office/drawing/2014/main" id="{5B31F839-8914-46C3-8AC1-843BB27CC8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E2A9B1-F3AA-4ABE-9446-41A9C4A0AC32}"/>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2685574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2424-F630-4A9C-AFCE-DB3394B3FE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37E32F-A396-44B2-975A-2052D7498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8887A-F3BD-4F79-ADE8-0B5ABDBDB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B347D-F0FD-4B80-8C92-6733E858CDE6}"/>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6" name="Footer Placeholder 5">
            <a:extLst>
              <a:ext uri="{FF2B5EF4-FFF2-40B4-BE49-F238E27FC236}">
                <a16:creationId xmlns:a16="http://schemas.microsoft.com/office/drawing/2014/main" id="{B5F8F099-782B-417D-ACDD-86DB09D9D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F66CA2-C0DE-4635-830C-E62F5295713A}"/>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4123212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4F8-1853-4229-B7FD-8EB084C0F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9C23F9-525D-4D08-8C8E-CB6E24DD80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2C578D-1C44-4980-9759-BA0CE0198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C6584A-4461-4814-A4F2-EF6C481CA0B7}"/>
              </a:ext>
            </a:extLst>
          </p:cNvPr>
          <p:cNvSpPr>
            <a:spLocks noGrp="1"/>
          </p:cNvSpPr>
          <p:nvPr>
            <p:ph type="dt" sz="half" idx="10"/>
          </p:nvPr>
        </p:nvSpPr>
        <p:spPr/>
        <p:txBody>
          <a:bodyPr/>
          <a:lstStyle/>
          <a:p>
            <a:fld id="{436BB49F-F1BE-4D0A-90D8-C6EA1FAB3669}" type="datetimeFigureOut">
              <a:rPr lang="en-US" smtClean="0"/>
              <a:t>7/5/2023</a:t>
            </a:fld>
            <a:endParaRPr lang="en-US"/>
          </a:p>
        </p:txBody>
      </p:sp>
      <p:sp>
        <p:nvSpPr>
          <p:cNvPr id="6" name="Footer Placeholder 5">
            <a:extLst>
              <a:ext uri="{FF2B5EF4-FFF2-40B4-BE49-F238E27FC236}">
                <a16:creationId xmlns:a16="http://schemas.microsoft.com/office/drawing/2014/main" id="{9E50A83C-5DA9-4CF8-AEE0-5267ABDDB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ECB6A-C0B5-4BAE-B148-24C4D5CD5DBB}"/>
              </a:ext>
            </a:extLst>
          </p:cNvPr>
          <p:cNvSpPr>
            <a:spLocks noGrp="1"/>
          </p:cNvSpPr>
          <p:nvPr>
            <p:ph type="sldNum" sz="quarter" idx="12"/>
          </p:nvPr>
        </p:nvSpPr>
        <p:spPr/>
        <p:txBody>
          <a:bodyPr/>
          <a:lstStyle/>
          <a:p>
            <a:fld id="{3C0BDAB3-2AA7-408E-914E-0CB5DFD64DE3}" type="slidenum">
              <a:rPr lang="en-US" smtClean="0"/>
              <a:t>‹#›</a:t>
            </a:fld>
            <a:endParaRPr lang="en-US"/>
          </a:p>
        </p:txBody>
      </p:sp>
    </p:spTree>
    <p:extLst>
      <p:ext uri="{BB962C8B-B14F-4D97-AF65-F5344CB8AC3E}">
        <p14:creationId xmlns:p14="http://schemas.microsoft.com/office/powerpoint/2010/main" val="29747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33E443-458B-4291-A594-29F3AFD213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19F323-E9FE-48F0-AF0E-4B05D5565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FADD0-7EFF-47EE-B287-354D6C23C0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6BB49F-F1BE-4D0A-90D8-C6EA1FAB3669}" type="datetimeFigureOut">
              <a:rPr lang="en-US" smtClean="0"/>
              <a:t>7/5/2023</a:t>
            </a:fld>
            <a:endParaRPr lang="en-US"/>
          </a:p>
        </p:txBody>
      </p:sp>
      <p:sp>
        <p:nvSpPr>
          <p:cNvPr id="5" name="Footer Placeholder 4">
            <a:extLst>
              <a:ext uri="{FF2B5EF4-FFF2-40B4-BE49-F238E27FC236}">
                <a16:creationId xmlns:a16="http://schemas.microsoft.com/office/drawing/2014/main" id="{B3DA17E1-A182-419D-86F6-AE74C5634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6FCF94-BF25-4273-9491-57320BC7B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BDAB3-2AA7-408E-914E-0CB5DFD64DE3}" type="slidenum">
              <a:rPr lang="en-US" smtClean="0"/>
              <a:t>‹#›</a:t>
            </a:fld>
            <a:endParaRPr lang="en-US"/>
          </a:p>
        </p:txBody>
      </p:sp>
    </p:spTree>
    <p:extLst>
      <p:ext uri="{BB962C8B-B14F-4D97-AF65-F5344CB8AC3E}">
        <p14:creationId xmlns:p14="http://schemas.microsoft.com/office/powerpoint/2010/main" val="278894855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5.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7.jfif"/><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FE2B11-0F57-43E2-B18E-7EA42FD038F1}"/>
              </a:ext>
            </a:extLst>
          </p:cNvPr>
          <p:cNvSpPr txBox="1"/>
          <p:nvPr/>
        </p:nvSpPr>
        <p:spPr>
          <a:xfrm>
            <a:off x="2835065" y="6202669"/>
            <a:ext cx="6521865" cy="784830"/>
          </a:xfrm>
          <a:prstGeom prst="rect">
            <a:avLst/>
          </a:prstGeom>
          <a:noFill/>
        </p:spPr>
        <p:txBody>
          <a:bodyPr wrap="square">
            <a:spAutoFit/>
          </a:bodyPr>
          <a:lstStyle/>
          <a:p>
            <a:pPr algn="ctr"/>
            <a:r>
              <a:rPr lang="en-US" sz="900" dirty="0"/>
              <a:t>This presentation is protected by US and International Copyright laws.  Reproduction, distribution, display and use of the presentation without written permission of the Provider is prohibited. </a:t>
            </a:r>
          </a:p>
          <a:p>
            <a:pPr algn="ctr"/>
            <a:endParaRPr lang="en-US" sz="900" dirty="0"/>
          </a:p>
          <a:p>
            <a:pPr algn="ctr"/>
            <a:r>
              <a:rPr lang="en-US" sz="900" dirty="0"/>
              <a:t>©2023, NUFAM, LLC. </a:t>
            </a:r>
          </a:p>
          <a:p>
            <a:pPr algn="ctr"/>
            <a:endParaRPr lang="en-US" sz="900" dirty="0"/>
          </a:p>
        </p:txBody>
      </p:sp>
      <p:pic>
        <p:nvPicPr>
          <p:cNvPr id="2" name="Picture 1">
            <a:extLst>
              <a:ext uri="{FF2B5EF4-FFF2-40B4-BE49-F238E27FC236}">
                <a16:creationId xmlns:a16="http://schemas.microsoft.com/office/drawing/2014/main" id="{345E31A0-D33F-0E9A-10D4-9A473C0CFBB0}"/>
              </a:ext>
            </a:extLst>
          </p:cNvPr>
          <p:cNvPicPr>
            <a:picLocks noChangeAspect="1"/>
          </p:cNvPicPr>
          <p:nvPr/>
        </p:nvPicPr>
        <p:blipFill>
          <a:blip r:embed="rId3"/>
          <a:stretch>
            <a:fillRect/>
          </a:stretch>
        </p:blipFill>
        <p:spPr>
          <a:xfrm>
            <a:off x="1303629" y="342900"/>
            <a:ext cx="9584739" cy="5549900"/>
          </a:xfrm>
          <a:prstGeom prst="rect">
            <a:avLst/>
          </a:prstGeom>
        </p:spPr>
      </p:pic>
    </p:spTree>
    <p:extLst>
      <p:ext uri="{BB962C8B-B14F-4D97-AF65-F5344CB8AC3E}">
        <p14:creationId xmlns:p14="http://schemas.microsoft.com/office/powerpoint/2010/main" val="1965931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F87097-80B4-4D10-B416-3166300319B1}"/>
              </a:ext>
            </a:extLst>
          </p:cNvPr>
          <p:cNvPicPr>
            <a:picLocks noChangeAspect="1"/>
          </p:cNvPicPr>
          <p:nvPr/>
        </p:nvPicPr>
        <p:blipFill>
          <a:blip r:embed="rId3"/>
          <a:stretch>
            <a:fillRect/>
          </a:stretch>
        </p:blipFill>
        <p:spPr>
          <a:xfrm>
            <a:off x="2035068" y="1509712"/>
            <a:ext cx="8121863" cy="3838575"/>
          </a:xfrm>
          <a:prstGeom prst="rect">
            <a:avLst/>
          </a:prstGeom>
        </p:spPr>
      </p:pic>
    </p:spTree>
    <p:extLst>
      <p:ext uri="{BB962C8B-B14F-4D97-AF65-F5344CB8AC3E}">
        <p14:creationId xmlns:p14="http://schemas.microsoft.com/office/powerpoint/2010/main" val="184088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2084438" y="1787012"/>
            <a:ext cx="8406581" cy="1641988"/>
          </a:xfrm>
          <a:prstGeom prst="rect">
            <a:avLst/>
          </a:prstGeom>
        </p:spPr>
        <p:txBody>
          <a:bodyPr vert="horz" lIns="91440" tIns="45720" rIns="91440" bIns="45720" rtlCol="0" anchor="ctr">
            <a:noAutofit/>
          </a:bodyPr>
          <a:lstStyle/>
          <a:p>
            <a:pPr fontAlgn="auto">
              <a:lnSpc>
                <a:spcPct val="90000"/>
              </a:lnSpc>
              <a:spcBef>
                <a:spcPct val="0"/>
              </a:spcBef>
              <a:spcAft>
                <a:spcPts val="600"/>
              </a:spcAft>
              <a:defRPr/>
            </a:pPr>
            <a:endParaRPr lang="en-US" sz="4800" b="1" kern="1200" dirty="0">
              <a:solidFill>
                <a:schemeClr val="tx1"/>
              </a:solidFill>
              <a:latin typeface="+mj-lt"/>
              <a:ea typeface="+mj-ea"/>
              <a:cs typeface="+mj-cs"/>
            </a:endParaRPr>
          </a:p>
          <a:p>
            <a:pPr fontAlgn="auto">
              <a:lnSpc>
                <a:spcPct val="90000"/>
              </a:lnSpc>
              <a:spcBef>
                <a:spcPct val="0"/>
              </a:spcBef>
              <a:spcAft>
                <a:spcPts val="600"/>
              </a:spcAft>
              <a:defRPr/>
            </a:pPr>
            <a:endParaRPr lang="en-US" sz="4800" b="1" kern="1200" dirty="0">
              <a:solidFill>
                <a:schemeClr val="tx1"/>
              </a:solidFill>
              <a:latin typeface="+mj-lt"/>
              <a:ea typeface="+mj-ea"/>
              <a:cs typeface="+mj-cs"/>
            </a:endParaRPr>
          </a:p>
          <a:p>
            <a:pPr fontAlgn="auto">
              <a:lnSpc>
                <a:spcPct val="90000"/>
              </a:lnSpc>
              <a:spcBef>
                <a:spcPct val="0"/>
              </a:spcBef>
              <a:spcAft>
                <a:spcPts val="600"/>
              </a:spcAft>
              <a:defRPr/>
            </a:pPr>
            <a:r>
              <a:rPr lang="en-US" sz="4800" b="1" kern="1200" dirty="0">
                <a:solidFill>
                  <a:schemeClr val="tx1"/>
                </a:solidFill>
                <a:latin typeface="+mj-lt"/>
                <a:ea typeface="+mj-ea"/>
                <a:cs typeface="+mj-cs"/>
              </a:rPr>
              <a:t>80% of new construction litigation involves water intrusion!</a:t>
            </a:r>
          </a:p>
        </p:txBody>
      </p:sp>
      <p:sp>
        <p:nvSpPr>
          <p:cNvPr id="2" name="TextBox 1">
            <a:extLst>
              <a:ext uri="{FF2B5EF4-FFF2-40B4-BE49-F238E27FC236}">
                <a16:creationId xmlns:a16="http://schemas.microsoft.com/office/drawing/2014/main" id="{D1FE97B6-31F2-4880-B537-14BEF6EF3881}"/>
              </a:ext>
            </a:extLst>
          </p:cNvPr>
          <p:cNvSpPr txBox="1"/>
          <p:nvPr/>
        </p:nvSpPr>
        <p:spPr>
          <a:xfrm>
            <a:off x="509718" y="359999"/>
            <a:ext cx="5338916" cy="1107996"/>
          </a:xfrm>
          <a:prstGeom prst="rect">
            <a:avLst/>
          </a:prstGeom>
          <a:noFill/>
        </p:spPr>
        <p:txBody>
          <a:bodyPr wrap="square" rtlCol="0">
            <a:spAutoFit/>
          </a:bodyPr>
          <a:lstStyle/>
          <a:p>
            <a:r>
              <a:rPr lang="en-US" sz="6600" b="1" i="1" kern="1200" dirty="0">
                <a:solidFill>
                  <a:schemeClr val="tx1"/>
                </a:solidFill>
                <a:latin typeface="+mj-lt"/>
                <a:ea typeface="+mj-ea"/>
                <a:cs typeface="+mj-cs"/>
              </a:rPr>
              <a:t>Shocking Truth:</a:t>
            </a:r>
          </a:p>
        </p:txBody>
      </p:sp>
    </p:spTree>
    <p:extLst>
      <p:ext uri="{BB962C8B-B14F-4D97-AF65-F5344CB8AC3E}">
        <p14:creationId xmlns:p14="http://schemas.microsoft.com/office/powerpoint/2010/main" val="81052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D20C8C-27AC-4107-9199-3729CB9C5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617" y="1736079"/>
            <a:ext cx="8227229" cy="3749040"/>
          </a:xfrm>
          <a:prstGeom prst="rect">
            <a:avLst/>
          </a:prstGeom>
          <a:ln w="19050">
            <a:noFill/>
          </a:ln>
        </p:spPr>
      </p:pic>
      <p:sp>
        <p:nvSpPr>
          <p:cNvPr id="13" name="Rectangle 12">
            <a:extLst>
              <a:ext uri="{FF2B5EF4-FFF2-40B4-BE49-F238E27FC236}">
                <a16:creationId xmlns:a16="http://schemas.microsoft.com/office/drawing/2014/main" id="{E8C01728-AD0C-4BB7-85D3-815142E92A3C}"/>
              </a:ext>
            </a:extLst>
          </p:cNvPr>
          <p:cNvSpPr/>
          <p:nvPr/>
        </p:nvSpPr>
        <p:spPr>
          <a:xfrm>
            <a:off x="1871077" y="323907"/>
            <a:ext cx="8227229" cy="1200329"/>
          </a:xfrm>
          <a:prstGeom prst="rect">
            <a:avLst/>
          </a:prstGeom>
        </p:spPr>
        <p:txBody>
          <a:bodyPr wrap="square">
            <a:spAutoFit/>
          </a:bodyPr>
          <a:lstStyle/>
          <a:p>
            <a:pPr eaLnBrk="1" fontAlgn="auto" hangingPunct="1">
              <a:spcBef>
                <a:spcPts val="0"/>
              </a:spcBef>
              <a:spcAft>
                <a:spcPts val="0"/>
              </a:spcAft>
              <a:defRPr/>
            </a:pPr>
            <a:r>
              <a:rPr lang="en-US" sz="3600" i="1" dirty="0"/>
              <a:t>Michael T. </a:t>
            </a:r>
            <a:r>
              <a:rPr lang="en-US" sz="3600" i="1" dirty="0" err="1"/>
              <a:t>Kubal</a:t>
            </a:r>
            <a:r>
              <a:rPr lang="en-US" sz="3600" i="1" dirty="0"/>
              <a:t> – </a:t>
            </a:r>
          </a:p>
          <a:p>
            <a:pPr eaLnBrk="1" fontAlgn="auto" hangingPunct="1">
              <a:spcBef>
                <a:spcPts val="0"/>
              </a:spcBef>
              <a:spcAft>
                <a:spcPts val="0"/>
              </a:spcAft>
              <a:defRPr/>
            </a:pPr>
            <a:r>
              <a:rPr lang="en-US" sz="3600" i="1" dirty="0"/>
              <a:t>Construction Waterproofing Handbook</a:t>
            </a:r>
          </a:p>
        </p:txBody>
      </p:sp>
      <p:pic>
        <p:nvPicPr>
          <p:cNvPr id="3" name="Picture 2">
            <a:extLst>
              <a:ext uri="{FF2B5EF4-FFF2-40B4-BE49-F238E27FC236}">
                <a16:creationId xmlns:a16="http://schemas.microsoft.com/office/drawing/2014/main" id="{AE57D20F-847F-4589-834E-894568C9AA70}"/>
              </a:ext>
            </a:extLst>
          </p:cNvPr>
          <p:cNvPicPr>
            <a:picLocks noChangeAspect="1"/>
          </p:cNvPicPr>
          <p:nvPr/>
        </p:nvPicPr>
        <p:blipFill>
          <a:blip r:embed="rId4"/>
          <a:stretch>
            <a:fillRect/>
          </a:stretch>
        </p:blipFill>
        <p:spPr>
          <a:xfrm>
            <a:off x="475981" y="4512625"/>
            <a:ext cx="11450041" cy="794907"/>
          </a:xfrm>
          <a:prstGeom prst="rect">
            <a:avLst/>
          </a:prstGeom>
        </p:spPr>
      </p:pic>
    </p:spTree>
    <p:extLst>
      <p:ext uri="{BB962C8B-B14F-4D97-AF65-F5344CB8AC3E}">
        <p14:creationId xmlns:p14="http://schemas.microsoft.com/office/powerpoint/2010/main" val="105509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3692DA-BC3D-46D7-8B92-C873F98B46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 y="1178567"/>
            <a:ext cx="3517119" cy="4494720"/>
          </a:xfrm>
          <a:prstGeom prst="rect">
            <a:avLst/>
          </a:prstGeom>
        </p:spPr>
      </p:pic>
      <p:cxnSp>
        <p:nvCxnSpPr>
          <p:cNvPr id="25" name="Straight Connector 2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459913A-9283-451F-8BAF-AC002989A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0676" y="1701471"/>
            <a:ext cx="3537345" cy="3448911"/>
          </a:xfrm>
          <a:prstGeom prst="rect">
            <a:avLst/>
          </a:prstGeom>
        </p:spPr>
      </p:pic>
      <p:cxnSp>
        <p:nvCxnSpPr>
          <p:cNvPr id="27" name="Straight Connector 2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F316AE9-F28A-4A19-B83E-6BD661E04E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2336" y="1326155"/>
            <a:ext cx="3517120" cy="4199546"/>
          </a:xfrm>
          <a:prstGeom prst="rect">
            <a:avLst/>
          </a:prstGeom>
        </p:spPr>
      </p:pic>
      <p:sp>
        <p:nvSpPr>
          <p:cNvPr id="16" name="TextBox 15">
            <a:extLst>
              <a:ext uri="{FF2B5EF4-FFF2-40B4-BE49-F238E27FC236}">
                <a16:creationId xmlns:a16="http://schemas.microsoft.com/office/drawing/2014/main" id="{AA216B1B-D8A6-47E4-90ED-17BABCF733B4}"/>
              </a:ext>
            </a:extLst>
          </p:cNvPr>
          <p:cNvSpPr txBox="1"/>
          <p:nvPr/>
        </p:nvSpPr>
        <p:spPr>
          <a:xfrm>
            <a:off x="4658961" y="1068812"/>
            <a:ext cx="2874078" cy="505075"/>
          </a:xfrm>
          <a:prstGeom prst="rect">
            <a:avLst/>
          </a:prstGeom>
          <a:noFill/>
        </p:spPr>
        <p:txBody>
          <a:bodyPr wrap="square" rtlCol="0">
            <a:spAutoFit/>
          </a:bodyPr>
          <a:lstStyle/>
          <a:p>
            <a:pPr algn="ctr">
              <a:lnSpc>
                <a:spcPct val="70000"/>
              </a:lnSpc>
              <a:spcAft>
                <a:spcPts val="600"/>
              </a:spcAft>
            </a:pPr>
            <a:r>
              <a:rPr lang="en-US" sz="3600" b="1" i="1" dirty="0">
                <a:latin typeface="+mj-lt"/>
              </a:rPr>
              <a:t>Penetrations</a:t>
            </a:r>
          </a:p>
        </p:txBody>
      </p:sp>
      <p:sp>
        <p:nvSpPr>
          <p:cNvPr id="17" name="TextBox 16">
            <a:extLst>
              <a:ext uri="{FF2B5EF4-FFF2-40B4-BE49-F238E27FC236}">
                <a16:creationId xmlns:a16="http://schemas.microsoft.com/office/drawing/2014/main" id="{4DEF5C1D-E9AA-4546-AD6C-F3DF602F61A6}"/>
              </a:ext>
            </a:extLst>
          </p:cNvPr>
          <p:cNvSpPr txBox="1"/>
          <p:nvPr/>
        </p:nvSpPr>
        <p:spPr>
          <a:xfrm rot="21982">
            <a:off x="8412184" y="554095"/>
            <a:ext cx="3017425" cy="505075"/>
          </a:xfrm>
          <a:prstGeom prst="rect">
            <a:avLst/>
          </a:prstGeom>
          <a:noFill/>
        </p:spPr>
        <p:txBody>
          <a:bodyPr wrap="square" rtlCol="0">
            <a:spAutoFit/>
          </a:bodyPr>
          <a:lstStyle/>
          <a:p>
            <a:pPr algn="ctr">
              <a:lnSpc>
                <a:spcPct val="70000"/>
              </a:lnSpc>
              <a:spcAft>
                <a:spcPts val="600"/>
              </a:spcAft>
            </a:pPr>
            <a:r>
              <a:rPr lang="en-US" sz="3600" b="1" i="1" spc="-40" dirty="0">
                <a:latin typeface="+mj-lt"/>
              </a:rPr>
              <a:t>Terminations</a:t>
            </a:r>
          </a:p>
        </p:txBody>
      </p:sp>
      <p:sp>
        <p:nvSpPr>
          <p:cNvPr id="18" name="TextBox 17">
            <a:extLst>
              <a:ext uri="{FF2B5EF4-FFF2-40B4-BE49-F238E27FC236}">
                <a16:creationId xmlns:a16="http://schemas.microsoft.com/office/drawing/2014/main" id="{EAF085FC-032C-41B7-B26B-6113F05171AD}"/>
              </a:ext>
            </a:extLst>
          </p:cNvPr>
          <p:cNvSpPr txBox="1"/>
          <p:nvPr/>
        </p:nvSpPr>
        <p:spPr>
          <a:xfrm rot="21595962">
            <a:off x="1076962" y="545823"/>
            <a:ext cx="2332458" cy="505075"/>
          </a:xfrm>
          <a:prstGeom prst="rect">
            <a:avLst/>
          </a:prstGeom>
          <a:noFill/>
        </p:spPr>
        <p:txBody>
          <a:bodyPr wrap="square" rtlCol="0">
            <a:spAutoFit/>
          </a:bodyPr>
          <a:lstStyle/>
          <a:p>
            <a:pPr algn="ctr">
              <a:lnSpc>
                <a:spcPct val="70000"/>
              </a:lnSpc>
              <a:spcAft>
                <a:spcPts val="600"/>
              </a:spcAft>
            </a:pPr>
            <a:r>
              <a:rPr lang="en-US" sz="3600" b="1" i="1" dirty="0">
                <a:latin typeface="+mj-lt"/>
              </a:rPr>
              <a:t>Transitions</a:t>
            </a:r>
          </a:p>
        </p:txBody>
      </p:sp>
    </p:spTree>
    <p:extLst>
      <p:ext uri="{BB962C8B-B14F-4D97-AF65-F5344CB8AC3E}">
        <p14:creationId xmlns:p14="http://schemas.microsoft.com/office/powerpoint/2010/main" val="426281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ransport&#10;&#10;Description automatically generated">
            <a:extLst>
              <a:ext uri="{FF2B5EF4-FFF2-40B4-BE49-F238E27FC236}">
                <a16:creationId xmlns:a16="http://schemas.microsoft.com/office/drawing/2014/main" id="{AD9F65A0-F38C-4A0C-AA36-1F0B4A79B511}"/>
              </a:ext>
            </a:extLst>
          </p:cNvPr>
          <p:cNvPicPr>
            <a:picLocks noChangeAspect="1"/>
          </p:cNvPicPr>
          <p:nvPr/>
        </p:nvPicPr>
        <p:blipFill rotWithShape="1">
          <a:blip r:embed="rId3">
            <a:extLst>
              <a:ext uri="{28A0092B-C50C-407E-A947-70E740481C1C}">
                <a14:useLocalDpi xmlns:a14="http://schemas.microsoft.com/office/drawing/2010/main" val="0"/>
              </a:ext>
            </a:extLst>
          </a:blip>
          <a:srcRect r="13679"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group of men working on a construction site&#10;&#10;Description automatically generated with medium confidence">
            <a:extLst>
              <a:ext uri="{FF2B5EF4-FFF2-40B4-BE49-F238E27FC236}">
                <a16:creationId xmlns:a16="http://schemas.microsoft.com/office/drawing/2014/main" id="{F19D54DF-3DFE-40A1-B8F8-DA60CEA3042E}"/>
              </a:ext>
            </a:extLst>
          </p:cNvPr>
          <p:cNvPicPr>
            <a:picLocks noChangeAspect="1"/>
          </p:cNvPicPr>
          <p:nvPr/>
        </p:nvPicPr>
        <p:blipFill rotWithShape="1">
          <a:blip r:embed="rId4">
            <a:extLst>
              <a:ext uri="{28A0092B-C50C-407E-A947-70E740481C1C}">
                <a14:useLocalDpi xmlns:a14="http://schemas.microsoft.com/office/drawing/2010/main" val="0"/>
              </a:ext>
            </a:extLst>
          </a:blip>
          <a:srcRect r="4893" b="-4"/>
          <a:stretch/>
        </p:blipFill>
        <p:spPr>
          <a:xfrm>
            <a:off x="20" y="4069976"/>
            <a:ext cx="3535311" cy="27880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4A3D99C-590D-4F96-B83A-1078038272B3}"/>
              </a:ext>
            </a:extLst>
          </p:cNvPr>
          <p:cNvPicPr>
            <a:picLocks noChangeAspect="1"/>
          </p:cNvPicPr>
          <p:nvPr/>
        </p:nvPicPr>
        <p:blipFill rotWithShape="1">
          <a:blip r:embed="rId5">
            <a:extLst>
              <a:ext uri="{28A0092B-C50C-407E-A947-70E740481C1C}">
                <a14:useLocalDpi xmlns:a14="http://schemas.microsoft.com/office/drawing/2010/main" val="0"/>
              </a:ext>
            </a:extLst>
          </a:blip>
          <a:srcRect l="18871" r="-3" b="-3"/>
          <a:stretch/>
        </p:blipFill>
        <p:spPr>
          <a:xfrm>
            <a:off x="3696199" y="3257176"/>
            <a:ext cx="4789093" cy="3600824"/>
          </a:xfrm>
          <a:prstGeom prst="rect">
            <a:avLst/>
          </a:prstGeom>
        </p:spPr>
      </p:pic>
      <p:pic>
        <p:nvPicPr>
          <p:cNvPr id="14" name="Picture 13" descr="A picture containing outdoor, building, boat, sitting&#10;&#10;Description automatically generated">
            <a:extLst>
              <a:ext uri="{FF2B5EF4-FFF2-40B4-BE49-F238E27FC236}">
                <a16:creationId xmlns:a16="http://schemas.microsoft.com/office/drawing/2014/main" id="{1DB85FCC-6D47-4485-847D-4AB568B1A63B}"/>
              </a:ext>
            </a:extLst>
          </p:cNvPr>
          <p:cNvPicPr>
            <a:picLocks noChangeAspect="1"/>
          </p:cNvPicPr>
          <p:nvPr/>
        </p:nvPicPr>
        <p:blipFill rotWithShape="1">
          <a:blip r:embed="rId6">
            <a:extLst>
              <a:ext uri="{28A0092B-C50C-407E-A947-70E740481C1C}">
                <a14:useLocalDpi xmlns:a14="http://schemas.microsoft.com/office/drawing/2010/main" val="0"/>
              </a:ext>
            </a:extLst>
          </a:blip>
          <a:srcRect r="1" b="13114"/>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 name="Picture 1">
            <a:extLst>
              <a:ext uri="{FF2B5EF4-FFF2-40B4-BE49-F238E27FC236}">
                <a16:creationId xmlns:a16="http://schemas.microsoft.com/office/drawing/2014/main" id="{4E3B35CC-B7C7-4803-8CDE-53D85E2F38F3}"/>
              </a:ext>
            </a:extLst>
          </p:cNvPr>
          <p:cNvPicPr>
            <a:picLocks noChangeAspect="1"/>
          </p:cNvPicPr>
          <p:nvPr/>
        </p:nvPicPr>
        <p:blipFill rotWithShape="1">
          <a:blip r:embed="rId7"/>
          <a:srcRect r="20196" b="3"/>
          <a:stretch/>
        </p:blipFill>
        <p:spPr>
          <a:xfrm>
            <a:off x="8646161" y="4069976"/>
            <a:ext cx="3545840" cy="2788024"/>
          </a:xfrm>
          <a:prstGeom prst="rect">
            <a:avLst/>
          </a:prstGeom>
        </p:spPr>
      </p:pic>
    </p:spTree>
    <p:extLst>
      <p:ext uri="{BB962C8B-B14F-4D97-AF65-F5344CB8AC3E}">
        <p14:creationId xmlns:p14="http://schemas.microsoft.com/office/powerpoint/2010/main" val="5153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E9D31E1D-CBEF-4801-A56C-E5D1E049C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927" y="1110755"/>
            <a:ext cx="7315199" cy="5486400"/>
          </a:xfrm>
          <a:prstGeom prst="rect">
            <a:avLst/>
          </a:prstGeom>
        </p:spPr>
      </p:pic>
      <p:sp>
        <p:nvSpPr>
          <p:cNvPr id="11" name="Oval 10">
            <a:extLst>
              <a:ext uri="{FF2B5EF4-FFF2-40B4-BE49-F238E27FC236}">
                <a16:creationId xmlns:a16="http://schemas.microsoft.com/office/drawing/2014/main" id="{55F725D1-29AA-494E-A4E9-75548B90CDC1}"/>
              </a:ext>
            </a:extLst>
          </p:cNvPr>
          <p:cNvSpPr/>
          <p:nvPr/>
        </p:nvSpPr>
        <p:spPr>
          <a:xfrm>
            <a:off x="5928169" y="3853955"/>
            <a:ext cx="521113" cy="5229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D348A27-1ABB-4D2C-BC57-39752473383D}"/>
              </a:ext>
            </a:extLst>
          </p:cNvPr>
          <p:cNvSpPr txBox="1"/>
          <p:nvPr/>
        </p:nvSpPr>
        <p:spPr>
          <a:xfrm>
            <a:off x="1010850" y="0"/>
            <a:ext cx="10170298" cy="1158380"/>
          </a:xfrm>
          <a:prstGeom prst="rect">
            <a:avLst/>
          </a:prstGeom>
        </p:spPr>
        <p:txBody>
          <a:bodyPr vert="horz" lIns="91440" tIns="45720" rIns="91440" bIns="45720" rtlCol="0" anchor="ctr">
            <a:normAutofit/>
          </a:bodyPr>
          <a:lstStyle/>
          <a:p>
            <a:pPr marL="0" marR="0" algn="ctr">
              <a:lnSpc>
                <a:spcPct val="90000"/>
              </a:lnSpc>
              <a:spcBef>
                <a:spcPct val="0"/>
              </a:spcBef>
              <a:spcAft>
                <a:spcPts val="600"/>
              </a:spcAft>
            </a:pPr>
            <a:r>
              <a:rPr lang="en-US" sz="5200" b="1" kern="1200" dirty="0">
                <a:solidFill>
                  <a:schemeClr val="tx1"/>
                </a:solidFill>
                <a:effectLst/>
                <a:latin typeface="+mj-lt"/>
                <a:ea typeface="+mj-ea"/>
                <a:cs typeface="+mj-cs"/>
              </a:rPr>
              <a:t>Power vs. Knowledge – New Buildings</a:t>
            </a:r>
            <a:endParaRPr lang="en-US" sz="5200" kern="1200" dirty="0">
              <a:solidFill>
                <a:schemeClr val="tx1"/>
              </a:solidFill>
              <a:effectLst/>
              <a:latin typeface="+mj-lt"/>
              <a:ea typeface="+mj-ea"/>
              <a:cs typeface="+mj-cs"/>
            </a:endParaRPr>
          </a:p>
        </p:txBody>
      </p:sp>
      <p:pic>
        <p:nvPicPr>
          <p:cNvPr id="8" name="Picture 7">
            <a:extLst>
              <a:ext uri="{FF2B5EF4-FFF2-40B4-BE49-F238E27FC236}">
                <a16:creationId xmlns:a16="http://schemas.microsoft.com/office/drawing/2014/main" id="{8FDE853B-76BA-447F-B220-D459B026C8CC}"/>
              </a:ext>
            </a:extLst>
          </p:cNvPr>
          <p:cNvPicPr>
            <a:picLocks noChangeAspect="1"/>
          </p:cNvPicPr>
          <p:nvPr/>
        </p:nvPicPr>
        <p:blipFill>
          <a:blip r:embed="rId4"/>
          <a:stretch>
            <a:fillRect/>
          </a:stretch>
        </p:blipFill>
        <p:spPr>
          <a:xfrm>
            <a:off x="439050" y="1005980"/>
            <a:ext cx="11313892" cy="1631208"/>
          </a:xfrm>
          <a:prstGeom prst="rect">
            <a:avLst/>
          </a:prstGeom>
        </p:spPr>
      </p:pic>
      <p:pic>
        <p:nvPicPr>
          <p:cNvPr id="13" name="Picture 12">
            <a:extLst>
              <a:ext uri="{FF2B5EF4-FFF2-40B4-BE49-F238E27FC236}">
                <a16:creationId xmlns:a16="http://schemas.microsoft.com/office/drawing/2014/main" id="{F8314060-5E29-4622-9E19-0A9F2988A2B2}"/>
              </a:ext>
            </a:extLst>
          </p:cNvPr>
          <p:cNvPicPr>
            <a:picLocks noChangeAspect="1"/>
          </p:cNvPicPr>
          <p:nvPr/>
        </p:nvPicPr>
        <p:blipFill>
          <a:blip r:embed="rId5"/>
          <a:stretch>
            <a:fillRect/>
          </a:stretch>
        </p:blipFill>
        <p:spPr>
          <a:xfrm>
            <a:off x="338462" y="5658574"/>
            <a:ext cx="11636131" cy="1018863"/>
          </a:xfrm>
          <a:prstGeom prst="rect">
            <a:avLst/>
          </a:prstGeom>
        </p:spPr>
      </p:pic>
      <p:pic>
        <p:nvPicPr>
          <p:cNvPr id="21" name="Picture 20">
            <a:extLst>
              <a:ext uri="{FF2B5EF4-FFF2-40B4-BE49-F238E27FC236}">
                <a16:creationId xmlns:a16="http://schemas.microsoft.com/office/drawing/2014/main" id="{7E01B225-0DBD-4502-B4C9-F878445D89C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615624" y="1086290"/>
            <a:ext cx="823772" cy="526299"/>
          </a:xfrm>
          <a:prstGeom prst="rect">
            <a:avLst/>
          </a:prstGeom>
        </p:spPr>
      </p:pic>
      <p:pic>
        <p:nvPicPr>
          <p:cNvPr id="22" name="Picture 21">
            <a:extLst>
              <a:ext uri="{FF2B5EF4-FFF2-40B4-BE49-F238E27FC236}">
                <a16:creationId xmlns:a16="http://schemas.microsoft.com/office/drawing/2014/main" id="{BBFDDCB0-6FFE-4D89-BA33-8D8EB3E86D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76186" y="1076094"/>
            <a:ext cx="823772" cy="526299"/>
          </a:xfrm>
          <a:prstGeom prst="rect">
            <a:avLst/>
          </a:prstGeom>
        </p:spPr>
      </p:pic>
      <p:pic>
        <p:nvPicPr>
          <p:cNvPr id="23" name="Picture 22">
            <a:extLst>
              <a:ext uri="{FF2B5EF4-FFF2-40B4-BE49-F238E27FC236}">
                <a16:creationId xmlns:a16="http://schemas.microsoft.com/office/drawing/2014/main" id="{E3D018F7-361D-42DE-BB7B-114D4F59CB3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76840" y="1086290"/>
            <a:ext cx="823772" cy="526299"/>
          </a:xfrm>
          <a:prstGeom prst="rect">
            <a:avLst/>
          </a:prstGeom>
        </p:spPr>
      </p:pic>
      <p:pic>
        <p:nvPicPr>
          <p:cNvPr id="24" name="Picture 23">
            <a:extLst>
              <a:ext uri="{FF2B5EF4-FFF2-40B4-BE49-F238E27FC236}">
                <a16:creationId xmlns:a16="http://schemas.microsoft.com/office/drawing/2014/main" id="{CDC848EE-D44D-4C03-B227-DB7BDBEC203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71634" y="1068989"/>
            <a:ext cx="823772" cy="526299"/>
          </a:xfrm>
          <a:prstGeom prst="rect">
            <a:avLst/>
          </a:prstGeom>
        </p:spPr>
      </p:pic>
      <p:pic>
        <p:nvPicPr>
          <p:cNvPr id="25" name="Picture 24">
            <a:extLst>
              <a:ext uri="{FF2B5EF4-FFF2-40B4-BE49-F238E27FC236}">
                <a16:creationId xmlns:a16="http://schemas.microsoft.com/office/drawing/2014/main" id="{8879B319-252A-4CE9-BA57-62F3940C70D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73001" y="1035676"/>
            <a:ext cx="823772" cy="526299"/>
          </a:xfrm>
          <a:prstGeom prst="rect">
            <a:avLst/>
          </a:prstGeom>
        </p:spPr>
      </p:pic>
    </p:spTree>
    <p:extLst>
      <p:ext uri="{BB962C8B-B14F-4D97-AF65-F5344CB8AC3E}">
        <p14:creationId xmlns:p14="http://schemas.microsoft.com/office/powerpoint/2010/main" val="187348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square with a black border&#10;&#10;Description automatically generated with medium confidence">
            <a:extLst>
              <a:ext uri="{FF2B5EF4-FFF2-40B4-BE49-F238E27FC236}">
                <a16:creationId xmlns:a16="http://schemas.microsoft.com/office/drawing/2014/main" id="{33AEB49F-8C8C-4E7A-961A-BEEFED5C2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191427" cy="6858000"/>
          </a:xfrm>
          <a:prstGeom prst="rect">
            <a:avLst/>
          </a:prstGeom>
        </p:spPr>
      </p:pic>
      <p:sp>
        <p:nvSpPr>
          <p:cNvPr id="7" name="TextBox 6">
            <a:extLst>
              <a:ext uri="{FF2B5EF4-FFF2-40B4-BE49-F238E27FC236}">
                <a16:creationId xmlns:a16="http://schemas.microsoft.com/office/drawing/2014/main" id="{F32F8449-C63B-4071-8B70-CF92B0AA96BF}"/>
              </a:ext>
            </a:extLst>
          </p:cNvPr>
          <p:cNvSpPr txBox="1"/>
          <p:nvPr/>
        </p:nvSpPr>
        <p:spPr>
          <a:xfrm>
            <a:off x="7712464" y="1714345"/>
            <a:ext cx="2865097" cy="640342"/>
          </a:xfrm>
          <a:prstGeom prst="rect">
            <a:avLst/>
          </a:prstGeom>
          <a:noFill/>
        </p:spPr>
        <p:txBody>
          <a:bodyPr wrap="square">
            <a:spAutoFit/>
          </a:bodyPr>
          <a:lstStyle/>
          <a:p>
            <a:pPr algn="ctr"/>
            <a:r>
              <a:rPr lang="en-US" sz="3600" b="1" i="1" kern="1200" dirty="0">
                <a:solidFill>
                  <a:schemeClr val="bg1"/>
                </a:solidFill>
                <a:effectLst>
                  <a:outerShdw blurRad="38100" dist="38100" dir="2700000" algn="tl">
                    <a:srgbClr val="000000">
                      <a:alpha val="43137"/>
                    </a:srgbClr>
                  </a:outerShdw>
                </a:effectLst>
                <a:latin typeface="+mj-lt"/>
                <a:ea typeface="+mj-ea"/>
                <a:cs typeface="+mj-cs"/>
              </a:rPr>
              <a:t>Principle</a:t>
            </a:r>
            <a:endParaRPr lang="en-US" sz="36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29B1DC5-77F2-4095-8753-986E646D51CB}"/>
              </a:ext>
            </a:extLst>
          </p:cNvPr>
          <p:cNvSpPr txBox="1"/>
          <p:nvPr/>
        </p:nvSpPr>
        <p:spPr>
          <a:xfrm>
            <a:off x="8677765" y="2654966"/>
            <a:ext cx="2995332" cy="640342"/>
          </a:xfrm>
          <a:prstGeom prst="rect">
            <a:avLst/>
          </a:prstGeom>
          <a:noFill/>
        </p:spPr>
        <p:txBody>
          <a:bodyPr wrap="square">
            <a:spAutoFit/>
          </a:bodyPr>
          <a:lstStyle/>
          <a:p>
            <a:pPr algn="ctr"/>
            <a:r>
              <a:rPr lang="en-US" sz="3600" b="1" i="1" kern="1200" dirty="0">
                <a:solidFill>
                  <a:schemeClr val="bg1"/>
                </a:solidFill>
                <a:effectLst>
                  <a:outerShdw blurRad="38100" dist="38100" dir="2700000" algn="tl">
                    <a:srgbClr val="000000">
                      <a:alpha val="43137"/>
                    </a:srgbClr>
                  </a:outerShdw>
                </a:effectLst>
                <a:latin typeface="+mj-lt"/>
                <a:ea typeface="+mj-ea"/>
                <a:cs typeface="+mj-cs"/>
              </a:rPr>
              <a:t>Property</a:t>
            </a:r>
            <a:endParaRPr lang="en-US" sz="3600"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F83D050-8717-4479-9678-743711E470B6}"/>
              </a:ext>
            </a:extLst>
          </p:cNvPr>
          <p:cNvSpPr txBox="1"/>
          <p:nvPr/>
        </p:nvSpPr>
        <p:spPr>
          <a:xfrm>
            <a:off x="6557533" y="2654966"/>
            <a:ext cx="2839052" cy="640342"/>
          </a:xfrm>
          <a:prstGeom prst="rect">
            <a:avLst/>
          </a:prstGeom>
          <a:noFill/>
        </p:spPr>
        <p:txBody>
          <a:bodyPr wrap="square">
            <a:spAutoFit/>
          </a:bodyPr>
          <a:lstStyle/>
          <a:p>
            <a:pPr algn="ctr"/>
            <a:r>
              <a:rPr lang="en-US" sz="3600" b="1" i="1" kern="1200" dirty="0">
                <a:solidFill>
                  <a:schemeClr val="bg1"/>
                </a:solidFill>
                <a:effectLst>
                  <a:outerShdw blurRad="38100" dist="38100" dir="2700000" algn="tl">
                    <a:srgbClr val="000000">
                      <a:alpha val="43137"/>
                    </a:srgbClr>
                  </a:outerShdw>
                </a:effectLst>
                <a:latin typeface="+mj-lt"/>
                <a:ea typeface="+mj-ea"/>
                <a:cs typeface="+mj-cs"/>
              </a:rPr>
              <a:t>Process</a:t>
            </a:r>
            <a:endParaRPr lang="en-US" sz="3600"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E471AB4-6381-4B27-9B33-8484947852FE}"/>
              </a:ext>
            </a:extLst>
          </p:cNvPr>
          <p:cNvSpPr txBox="1"/>
          <p:nvPr/>
        </p:nvSpPr>
        <p:spPr>
          <a:xfrm>
            <a:off x="5888765" y="3704493"/>
            <a:ext cx="6264139" cy="914774"/>
          </a:xfrm>
          <a:prstGeom prst="rect">
            <a:avLst/>
          </a:prstGeom>
          <a:noFill/>
        </p:spPr>
        <p:txBody>
          <a:bodyPr wrap="square">
            <a:spAutoFit/>
          </a:bodyPr>
          <a:lstStyle/>
          <a:p>
            <a:pPr algn="ctr"/>
            <a:r>
              <a:rPr lang="en-US" sz="5400" b="1" i="1" dirty="0">
                <a:solidFill>
                  <a:schemeClr val="bg1"/>
                </a:solidFill>
                <a:effectLst>
                  <a:outerShdw blurRad="38100" dist="38100" dir="2700000" algn="tl">
                    <a:srgbClr val="000000">
                      <a:alpha val="43137"/>
                    </a:srgbClr>
                  </a:outerShdw>
                </a:effectLst>
                <a:latin typeface="+mj-lt"/>
                <a:ea typeface="Times New Roman" panose="02020603050405020304" pitchFamily="18" charset="0"/>
              </a:rPr>
              <a:t>CONTINUITY</a:t>
            </a:r>
            <a:endParaRPr lang="en-US" sz="5400" b="1" i="1" dirty="0">
              <a:solidFill>
                <a:schemeClr val="bg1"/>
              </a:solidFill>
              <a:effectLst>
                <a:outerShdw blurRad="38100" dist="38100" dir="2700000" algn="tl">
                  <a:srgbClr val="000000">
                    <a:alpha val="43137"/>
                  </a:srgbClr>
                </a:outerShdw>
              </a:effectLst>
              <a:latin typeface="+mj-lt"/>
            </a:endParaRPr>
          </a:p>
        </p:txBody>
      </p:sp>
      <p:sp>
        <p:nvSpPr>
          <p:cNvPr id="10" name="TextBox 9">
            <a:extLst>
              <a:ext uri="{FF2B5EF4-FFF2-40B4-BE49-F238E27FC236}">
                <a16:creationId xmlns:a16="http://schemas.microsoft.com/office/drawing/2014/main" id="{0BE54984-BD73-41DB-BD24-B64ED6B97AB3}"/>
              </a:ext>
            </a:extLst>
          </p:cNvPr>
          <p:cNvSpPr txBox="1"/>
          <p:nvPr/>
        </p:nvSpPr>
        <p:spPr>
          <a:xfrm>
            <a:off x="366106" y="2354687"/>
            <a:ext cx="6191427" cy="1505883"/>
          </a:xfrm>
          <a:prstGeom prst="rect">
            <a:avLst/>
          </a:prstGeom>
        </p:spPr>
        <p:txBody>
          <a:bodyPr vert="horz" lIns="91440" tIns="45720" rIns="91440" bIns="45720" rtlCol="0" anchor="ctr">
            <a:normAutofit/>
          </a:bodyPr>
          <a:lstStyle/>
          <a:p>
            <a:pPr marL="0" marR="0">
              <a:lnSpc>
                <a:spcPct val="90000"/>
              </a:lnSpc>
              <a:spcBef>
                <a:spcPct val="0"/>
              </a:spcBef>
              <a:spcAft>
                <a:spcPts val="600"/>
              </a:spcAft>
            </a:pPr>
            <a:r>
              <a:rPr lang="en-US" sz="5200" b="1" kern="1200" dirty="0">
                <a:solidFill>
                  <a:schemeClr val="tx1"/>
                </a:solidFill>
                <a:effectLst/>
                <a:latin typeface="+mj-lt"/>
                <a:ea typeface="+mj-ea"/>
                <a:cs typeface="+mj-cs"/>
              </a:rPr>
              <a:t>Three Ps of Continuity: </a:t>
            </a:r>
            <a:endParaRPr lang="en-US" sz="5200" kern="1200" dirty="0">
              <a:solidFill>
                <a:schemeClr val="tx1"/>
              </a:solidFill>
              <a:effectLst/>
              <a:latin typeface="+mj-lt"/>
              <a:ea typeface="+mj-ea"/>
              <a:cs typeface="+mj-cs"/>
            </a:endParaRPr>
          </a:p>
        </p:txBody>
      </p:sp>
    </p:spTree>
    <p:extLst>
      <p:ext uri="{BB962C8B-B14F-4D97-AF65-F5344CB8AC3E}">
        <p14:creationId xmlns:p14="http://schemas.microsoft.com/office/powerpoint/2010/main" val="17534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2698595" y="1791704"/>
            <a:ext cx="6794809" cy="3274592"/>
          </a:xfrm>
          <a:prstGeom prst="rect">
            <a:avLst/>
          </a:prstGeom>
        </p:spPr>
        <p:txBody>
          <a:bodyPr vert="horz" lIns="91440" tIns="45720" rIns="91440" bIns="45720" rtlCol="0" anchor="ctr">
            <a:normAutofit fontScale="92500" lnSpcReduction="10000"/>
          </a:bodyPr>
          <a:lstStyle/>
          <a:p>
            <a:pPr fontAlgn="auto">
              <a:lnSpc>
                <a:spcPct val="90000"/>
              </a:lnSpc>
              <a:spcBef>
                <a:spcPct val="0"/>
              </a:spcBef>
              <a:spcAft>
                <a:spcPts val="600"/>
              </a:spcAft>
              <a:defRPr/>
            </a:pPr>
            <a:r>
              <a:rPr lang="en-US" sz="7100" b="1" i="1" kern="1200" dirty="0">
                <a:solidFill>
                  <a:schemeClr val="tx1"/>
                </a:solidFill>
                <a:latin typeface="+mj-lt"/>
                <a:ea typeface="+mj-ea"/>
                <a:cs typeface="+mj-cs"/>
              </a:rPr>
              <a:t>Principle:</a:t>
            </a:r>
          </a:p>
          <a:p>
            <a:pP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fontAlgn="auto">
              <a:lnSpc>
                <a:spcPct val="90000"/>
              </a:lnSpc>
              <a:spcBef>
                <a:spcPct val="0"/>
              </a:spcBef>
              <a:spcAft>
                <a:spcPts val="600"/>
              </a:spcAft>
              <a:defRPr/>
            </a:pPr>
            <a:r>
              <a:rPr lang="en-US" sz="4800" dirty="0">
                <a:effectLst/>
                <a:latin typeface="Arial" panose="020B0604020202020204" pitchFamily="34" charset="0"/>
                <a:ea typeface="Times New Roman" panose="02020603050405020304" pitchFamily="18" charset="0"/>
              </a:rPr>
              <a:t>The set of truths that apply to the subject being managed. </a:t>
            </a:r>
          </a:p>
          <a:p>
            <a:pPr fontAlgn="auto">
              <a:lnSpc>
                <a:spcPct val="90000"/>
              </a:lnSpc>
              <a:spcBef>
                <a:spcPct val="0"/>
              </a:spcBef>
              <a:spcAft>
                <a:spcPts val="600"/>
              </a:spcAft>
              <a:defRPr/>
            </a:pPr>
            <a:endParaRPr lang="en-US" sz="54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92440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C01728-AD0C-4BB7-85D3-815142E92A3C}"/>
              </a:ext>
            </a:extLst>
          </p:cNvPr>
          <p:cNvSpPr/>
          <p:nvPr/>
        </p:nvSpPr>
        <p:spPr>
          <a:xfrm>
            <a:off x="347077" y="350139"/>
            <a:ext cx="8227229" cy="646331"/>
          </a:xfrm>
          <a:prstGeom prst="rect">
            <a:avLst/>
          </a:prstGeom>
        </p:spPr>
        <p:txBody>
          <a:bodyPr wrap="square">
            <a:spAutoFit/>
          </a:bodyPr>
          <a:lstStyle/>
          <a:p>
            <a:pPr eaLnBrk="1" fontAlgn="auto" hangingPunct="1">
              <a:spcBef>
                <a:spcPts val="0"/>
              </a:spcBef>
              <a:spcAft>
                <a:spcPts val="0"/>
              </a:spcAft>
              <a:defRPr/>
            </a:pPr>
            <a:r>
              <a:rPr lang="en-US" sz="3600" i="1" dirty="0"/>
              <a:t>Psychrometric Scale:</a:t>
            </a:r>
          </a:p>
        </p:txBody>
      </p:sp>
      <p:pic>
        <p:nvPicPr>
          <p:cNvPr id="1026" name="Picture 2" descr="See the source image">
            <a:extLst>
              <a:ext uri="{FF2B5EF4-FFF2-40B4-BE49-F238E27FC236}">
                <a16:creationId xmlns:a16="http://schemas.microsoft.com/office/drawing/2014/main" id="{594F7A54-5B6F-4F84-986C-616A2E69F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174" y="996470"/>
            <a:ext cx="7432111" cy="57231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D084F-BB52-4906-9161-8C77A464CF64}"/>
              </a:ext>
            </a:extLst>
          </p:cNvPr>
          <p:cNvPicPr>
            <a:picLocks noChangeAspect="1"/>
          </p:cNvPicPr>
          <p:nvPr/>
        </p:nvPicPr>
        <p:blipFill>
          <a:blip r:embed="rId4"/>
          <a:stretch>
            <a:fillRect/>
          </a:stretch>
        </p:blipFill>
        <p:spPr>
          <a:xfrm>
            <a:off x="372549" y="2136913"/>
            <a:ext cx="6191250" cy="1828800"/>
          </a:xfrm>
          <a:prstGeom prst="rect">
            <a:avLst/>
          </a:prstGeom>
        </p:spPr>
      </p:pic>
    </p:spTree>
    <p:extLst>
      <p:ext uri="{BB962C8B-B14F-4D97-AF65-F5344CB8AC3E}">
        <p14:creationId xmlns:p14="http://schemas.microsoft.com/office/powerpoint/2010/main" val="9388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C01728-AD0C-4BB7-85D3-815142E92A3C}"/>
              </a:ext>
            </a:extLst>
          </p:cNvPr>
          <p:cNvSpPr/>
          <p:nvPr/>
        </p:nvSpPr>
        <p:spPr>
          <a:xfrm>
            <a:off x="347077" y="350139"/>
            <a:ext cx="8227229" cy="646331"/>
          </a:xfrm>
          <a:prstGeom prst="rect">
            <a:avLst/>
          </a:prstGeom>
        </p:spPr>
        <p:txBody>
          <a:bodyPr wrap="square">
            <a:spAutoFit/>
          </a:bodyPr>
          <a:lstStyle/>
          <a:p>
            <a:pPr eaLnBrk="1" fontAlgn="auto" hangingPunct="1">
              <a:spcBef>
                <a:spcPts val="0"/>
              </a:spcBef>
              <a:spcAft>
                <a:spcPts val="0"/>
              </a:spcAft>
              <a:defRPr/>
            </a:pPr>
            <a:r>
              <a:rPr lang="en-US" sz="3600" i="1" dirty="0"/>
              <a:t>Simple Dew Point:</a:t>
            </a:r>
          </a:p>
        </p:txBody>
      </p:sp>
      <p:pic>
        <p:nvPicPr>
          <p:cNvPr id="2052" name="Picture 4" descr="See the source image">
            <a:extLst>
              <a:ext uri="{FF2B5EF4-FFF2-40B4-BE49-F238E27FC236}">
                <a16:creationId xmlns:a16="http://schemas.microsoft.com/office/drawing/2014/main" id="{69D0F852-B55D-4223-B13E-8E64EC88F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422" y="1045233"/>
            <a:ext cx="8321777" cy="5311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1DED804-9D5C-6100-71B6-EA3D27DF80A4}"/>
              </a:ext>
            </a:extLst>
          </p:cNvPr>
          <p:cNvPicPr>
            <a:picLocks noChangeAspect="1"/>
          </p:cNvPicPr>
          <p:nvPr/>
        </p:nvPicPr>
        <p:blipFill>
          <a:blip r:embed="rId4"/>
          <a:stretch>
            <a:fillRect/>
          </a:stretch>
        </p:blipFill>
        <p:spPr>
          <a:xfrm>
            <a:off x="6513268" y="1641785"/>
            <a:ext cx="554784" cy="554784"/>
          </a:xfrm>
          <a:prstGeom prst="rect">
            <a:avLst/>
          </a:prstGeom>
        </p:spPr>
      </p:pic>
      <p:pic>
        <p:nvPicPr>
          <p:cNvPr id="3" name="Picture 2">
            <a:extLst>
              <a:ext uri="{FF2B5EF4-FFF2-40B4-BE49-F238E27FC236}">
                <a16:creationId xmlns:a16="http://schemas.microsoft.com/office/drawing/2014/main" id="{378F5D75-B2A4-8A86-26B8-5DF24E82C6D4}"/>
              </a:ext>
            </a:extLst>
          </p:cNvPr>
          <p:cNvPicPr>
            <a:picLocks noChangeAspect="1"/>
          </p:cNvPicPr>
          <p:nvPr/>
        </p:nvPicPr>
        <p:blipFill>
          <a:blip r:embed="rId4"/>
          <a:stretch>
            <a:fillRect/>
          </a:stretch>
        </p:blipFill>
        <p:spPr>
          <a:xfrm>
            <a:off x="2536692" y="2747571"/>
            <a:ext cx="554784" cy="554784"/>
          </a:xfrm>
          <a:prstGeom prst="rect">
            <a:avLst/>
          </a:prstGeom>
        </p:spPr>
      </p:pic>
      <p:pic>
        <p:nvPicPr>
          <p:cNvPr id="4" name="Picture 3">
            <a:extLst>
              <a:ext uri="{FF2B5EF4-FFF2-40B4-BE49-F238E27FC236}">
                <a16:creationId xmlns:a16="http://schemas.microsoft.com/office/drawing/2014/main" id="{A2DD690A-70CD-1E91-58EB-B934C7DA1478}"/>
              </a:ext>
            </a:extLst>
          </p:cNvPr>
          <p:cNvPicPr>
            <a:picLocks noChangeAspect="1"/>
          </p:cNvPicPr>
          <p:nvPr/>
        </p:nvPicPr>
        <p:blipFill>
          <a:blip r:embed="rId4"/>
          <a:stretch>
            <a:fillRect/>
          </a:stretch>
        </p:blipFill>
        <p:spPr>
          <a:xfrm>
            <a:off x="6513268" y="2747571"/>
            <a:ext cx="554784" cy="554784"/>
          </a:xfrm>
          <a:prstGeom prst="rect">
            <a:avLst/>
          </a:prstGeom>
        </p:spPr>
      </p:pic>
    </p:spTree>
    <p:extLst>
      <p:ext uri="{BB962C8B-B14F-4D97-AF65-F5344CB8AC3E}">
        <p14:creationId xmlns:p14="http://schemas.microsoft.com/office/powerpoint/2010/main" val="24382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2D42B5-8795-464D-9405-6D74247E1BA4}"/>
              </a:ext>
            </a:extLst>
          </p:cNvPr>
          <p:cNvSpPr txBox="1"/>
          <p:nvPr/>
        </p:nvSpPr>
        <p:spPr>
          <a:xfrm>
            <a:off x="935159" y="982176"/>
            <a:ext cx="10321682" cy="4893647"/>
          </a:xfrm>
          <a:prstGeom prst="rect">
            <a:avLst/>
          </a:prstGeom>
          <a:noFill/>
        </p:spPr>
        <p:txBody>
          <a:bodyPr wrap="square">
            <a:spAutoFit/>
          </a:bodyPr>
          <a:lstStyle/>
          <a:p>
            <a:r>
              <a:rPr lang="en-US" sz="2400" b="1" u="sng" dirty="0">
                <a:effectLst/>
                <a:latin typeface="+mj-lt"/>
                <a:ea typeface="Times New Roman" panose="02020603050405020304" pitchFamily="18" charset="0"/>
              </a:rPr>
              <a:t>Learning Objectives:</a:t>
            </a:r>
            <a:endParaRPr lang="en-US" sz="2400" b="1" dirty="0">
              <a:effectLst/>
              <a:latin typeface="+mj-lt"/>
              <a:ea typeface="Times New Roman" panose="02020603050405020304" pitchFamily="18" charset="0"/>
            </a:endParaRPr>
          </a:p>
          <a:p>
            <a:pPr marL="342900" indent="-342900">
              <a:buFont typeface="+mj-lt"/>
              <a:buAutoNum type="arabicPeriod"/>
            </a:pPr>
            <a:endParaRPr lang="en-US" sz="2400" dirty="0"/>
          </a:p>
          <a:p>
            <a:pPr marL="342900" indent="-342900">
              <a:buFont typeface="+mj-lt"/>
              <a:buAutoNum type="arabicPeriod"/>
            </a:pPr>
            <a:r>
              <a:rPr lang="en-US" sz="2400" dirty="0"/>
              <a:t>Explore how air conditioning changed where we live, work, and how we construct buildings.</a:t>
            </a:r>
          </a:p>
          <a:p>
            <a:pPr marL="342900" indent="-342900">
              <a:buFont typeface="+mj-lt"/>
              <a:buAutoNum type="arabicPeriod"/>
            </a:pPr>
            <a:endParaRPr lang="en-US" sz="2400" dirty="0"/>
          </a:p>
          <a:p>
            <a:pPr marL="342900" indent="-342900">
              <a:buFont typeface="+mj-lt"/>
              <a:buAutoNum type="arabicPeriod"/>
            </a:pPr>
            <a:r>
              <a:rPr lang="en-US" sz="2400" dirty="0"/>
              <a:t>Develop a better understanding of the building enclosure and the importance of keeping the outside out and the inside in.</a:t>
            </a:r>
          </a:p>
          <a:p>
            <a:pPr marL="342900" indent="-342900">
              <a:buFont typeface="+mj-lt"/>
              <a:buAutoNum type="arabicPeriod"/>
            </a:pPr>
            <a:endParaRPr lang="en-US" sz="2400" dirty="0"/>
          </a:p>
          <a:p>
            <a:pPr marL="342900" indent="-342900">
              <a:buFont typeface="+mj-lt"/>
              <a:buAutoNum type="arabicPeriod"/>
            </a:pPr>
            <a:r>
              <a:rPr lang="en-US" sz="2400" dirty="0"/>
              <a:t>Delve into the concept of the Three Ps of Continuity.</a:t>
            </a:r>
          </a:p>
          <a:p>
            <a:pPr marL="342900" indent="-342900">
              <a:buFont typeface="+mj-lt"/>
              <a:buAutoNum type="arabicPeriod"/>
            </a:pPr>
            <a:endParaRPr lang="en-US" sz="2400" dirty="0"/>
          </a:p>
          <a:p>
            <a:pPr marL="342900" indent="-342900">
              <a:buFont typeface="+mj-lt"/>
              <a:buAutoNum type="arabicPeriod"/>
            </a:pPr>
            <a:r>
              <a:rPr lang="en-US" sz="2400" dirty="0"/>
              <a:t>Illustrate how to apply the Three Ps of Continuity to the building enclosure and how it relates, to maximize the benefits of air conditioning and minimize the damage.</a:t>
            </a:r>
          </a:p>
        </p:txBody>
      </p:sp>
    </p:spTree>
    <p:extLst>
      <p:ext uri="{BB962C8B-B14F-4D97-AF65-F5344CB8AC3E}">
        <p14:creationId xmlns:p14="http://schemas.microsoft.com/office/powerpoint/2010/main" val="237524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C01728-AD0C-4BB7-85D3-815142E92A3C}"/>
              </a:ext>
            </a:extLst>
          </p:cNvPr>
          <p:cNvSpPr/>
          <p:nvPr/>
        </p:nvSpPr>
        <p:spPr>
          <a:xfrm>
            <a:off x="347077" y="350139"/>
            <a:ext cx="8227229" cy="646331"/>
          </a:xfrm>
          <a:prstGeom prst="rect">
            <a:avLst/>
          </a:prstGeom>
        </p:spPr>
        <p:txBody>
          <a:bodyPr wrap="square">
            <a:spAutoFit/>
          </a:bodyPr>
          <a:lstStyle/>
          <a:p>
            <a:pPr eaLnBrk="1" fontAlgn="auto" hangingPunct="1">
              <a:spcBef>
                <a:spcPts val="0"/>
              </a:spcBef>
              <a:spcAft>
                <a:spcPts val="0"/>
              </a:spcAft>
              <a:defRPr/>
            </a:pPr>
            <a:r>
              <a:rPr lang="en-US" sz="3600" i="1" dirty="0"/>
              <a:t>Direction that moisture travels:</a:t>
            </a:r>
          </a:p>
        </p:txBody>
      </p:sp>
      <p:pic>
        <p:nvPicPr>
          <p:cNvPr id="2" name="Picture 1">
            <a:extLst>
              <a:ext uri="{FF2B5EF4-FFF2-40B4-BE49-F238E27FC236}">
                <a16:creationId xmlns:a16="http://schemas.microsoft.com/office/drawing/2014/main" id="{E0447FE9-14B3-47B8-9C50-DFC319D1AF17}"/>
              </a:ext>
            </a:extLst>
          </p:cNvPr>
          <p:cNvPicPr>
            <a:picLocks noChangeAspect="1"/>
          </p:cNvPicPr>
          <p:nvPr/>
        </p:nvPicPr>
        <p:blipFill>
          <a:blip r:embed="rId3"/>
          <a:stretch>
            <a:fillRect/>
          </a:stretch>
        </p:blipFill>
        <p:spPr>
          <a:xfrm>
            <a:off x="2191979" y="1186411"/>
            <a:ext cx="6667500" cy="4857750"/>
          </a:xfrm>
          <a:prstGeom prst="rect">
            <a:avLst/>
          </a:prstGeom>
        </p:spPr>
      </p:pic>
    </p:spTree>
    <p:extLst>
      <p:ext uri="{BB962C8B-B14F-4D97-AF65-F5344CB8AC3E}">
        <p14:creationId xmlns:p14="http://schemas.microsoft.com/office/powerpoint/2010/main" val="324481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C01728-AD0C-4BB7-85D3-815142E92A3C}"/>
              </a:ext>
            </a:extLst>
          </p:cNvPr>
          <p:cNvSpPr/>
          <p:nvPr/>
        </p:nvSpPr>
        <p:spPr>
          <a:xfrm>
            <a:off x="347077" y="350139"/>
            <a:ext cx="8227229" cy="646331"/>
          </a:xfrm>
          <a:prstGeom prst="rect">
            <a:avLst/>
          </a:prstGeom>
        </p:spPr>
        <p:txBody>
          <a:bodyPr wrap="square">
            <a:spAutoFit/>
          </a:bodyPr>
          <a:lstStyle/>
          <a:p>
            <a:pPr eaLnBrk="1" fontAlgn="auto" hangingPunct="1">
              <a:spcBef>
                <a:spcPts val="0"/>
              </a:spcBef>
              <a:spcAft>
                <a:spcPts val="0"/>
              </a:spcAft>
              <a:defRPr/>
            </a:pPr>
            <a:r>
              <a:rPr lang="en-US" sz="3600" i="1" dirty="0"/>
              <a:t>Not aligned with the Principle:</a:t>
            </a:r>
          </a:p>
        </p:txBody>
      </p:sp>
      <p:pic>
        <p:nvPicPr>
          <p:cNvPr id="3074" name="Picture 2">
            <a:extLst>
              <a:ext uri="{FF2B5EF4-FFF2-40B4-BE49-F238E27FC236}">
                <a16:creationId xmlns:a16="http://schemas.microsoft.com/office/drawing/2014/main" id="{BA413D13-C166-4F20-8E6B-DE57E5120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7562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2932770" y="1791704"/>
            <a:ext cx="6326459" cy="3274592"/>
          </a:xfrm>
          <a:prstGeom prst="rect">
            <a:avLst/>
          </a:prstGeom>
        </p:spPr>
        <p:txBody>
          <a:bodyPr vert="horz" lIns="91440" tIns="45720" rIns="91440" bIns="45720" rtlCol="0" anchor="ctr">
            <a:normAutofit fontScale="92500" lnSpcReduction="10000"/>
          </a:bodyPr>
          <a:lstStyle/>
          <a:p>
            <a:pPr fontAlgn="auto">
              <a:lnSpc>
                <a:spcPct val="90000"/>
              </a:lnSpc>
              <a:spcBef>
                <a:spcPct val="0"/>
              </a:spcBef>
              <a:spcAft>
                <a:spcPts val="600"/>
              </a:spcAft>
              <a:defRPr/>
            </a:pPr>
            <a:r>
              <a:rPr lang="en-US" sz="7200" b="1" i="1" kern="1200" dirty="0">
                <a:solidFill>
                  <a:schemeClr val="tx1"/>
                </a:solidFill>
                <a:latin typeface="+mj-lt"/>
                <a:ea typeface="+mj-ea"/>
                <a:cs typeface="+mj-cs"/>
              </a:rPr>
              <a:t>Process:</a:t>
            </a:r>
          </a:p>
          <a:p>
            <a:pP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fontAlgn="auto">
              <a:lnSpc>
                <a:spcPct val="90000"/>
              </a:lnSpc>
              <a:spcBef>
                <a:spcPct val="0"/>
              </a:spcBef>
              <a:spcAft>
                <a:spcPts val="600"/>
              </a:spcAft>
              <a:defRPr/>
            </a:pPr>
            <a:r>
              <a:rPr lang="en-US" sz="4800" dirty="0">
                <a:effectLst/>
                <a:latin typeface="Arial" panose="020B0604020202020204" pitchFamily="34" charset="0"/>
                <a:ea typeface="Times New Roman" panose="02020603050405020304" pitchFamily="18" charset="0"/>
              </a:rPr>
              <a:t>The set of activities that apply to the subject being managed.  </a:t>
            </a:r>
          </a:p>
        </p:txBody>
      </p:sp>
    </p:spTree>
    <p:extLst>
      <p:ext uri="{BB962C8B-B14F-4D97-AF65-F5344CB8AC3E}">
        <p14:creationId xmlns:p14="http://schemas.microsoft.com/office/powerpoint/2010/main" val="5207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ED23B-FCDC-4994-A243-4363A71E6079}"/>
              </a:ext>
            </a:extLst>
          </p:cNvPr>
          <p:cNvPicPr>
            <a:picLocks noChangeAspect="1"/>
          </p:cNvPicPr>
          <p:nvPr/>
        </p:nvPicPr>
        <p:blipFill>
          <a:blip r:embed="rId3"/>
          <a:stretch>
            <a:fillRect/>
          </a:stretch>
        </p:blipFill>
        <p:spPr>
          <a:xfrm>
            <a:off x="1983425" y="797270"/>
            <a:ext cx="8009564" cy="5032186"/>
          </a:xfrm>
          <a:prstGeom prst="rect">
            <a:avLst/>
          </a:prstGeom>
        </p:spPr>
      </p:pic>
    </p:spTree>
    <p:extLst>
      <p:ext uri="{BB962C8B-B14F-4D97-AF65-F5344CB8AC3E}">
        <p14:creationId xmlns:p14="http://schemas.microsoft.com/office/powerpoint/2010/main" val="115534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6" name="Picture 10" descr="See the source image">
            <a:extLst>
              <a:ext uri="{FF2B5EF4-FFF2-40B4-BE49-F238E27FC236}">
                <a16:creationId xmlns:a16="http://schemas.microsoft.com/office/drawing/2014/main" id="{C528F8EF-2CDB-4703-8E7C-CB10657E55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90" r="-2" b="19277"/>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D6CAE4F-8268-46A4-86CD-A483BB6258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78" r="-2" b="26412"/>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8F35C1D5-A2F1-4449-BB5A-FC0ECC91E5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33" r="-3" b="2832"/>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04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5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6"/>
                                        </p:tgtEl>
                                        <p:attrNameLst>
                                          <p:attrName>style.visibility</p:attrName>
                                        </p:attrNameLst>
                                      </p:cBhvr>
                                      <p:to>
                                        <p:strVal val="visible"/>
                                      </p:to>
                                    </p:set>
                                    <p:animEffect transition="in" filter="fade">
                                      <p:cBhvr>
                                        <p:cTn id="17"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36C83C0-F73B-4765-A2DB-D5931DE2D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561" y="830924"/>
            <a:ext cx="7216878" cy="519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9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3066585" y="1791704"/>
            <a:ext cx="6058829" cy="3274592"/>
          </a:xfrm>
          <a:prstGeom prst="rect">
            <a:avLst/>
          </a:prstGeom>
        </p:spPr>
        <p:txBody>
          <a:bodyPr vert="horz" lIns="91440" tIns="45720" rIns="91440" bIns="45720" rtlCol="0" anchor="ctr">
            <a:normAutofit fontScale="85000" lnSpcReduction="10000"/>
          </a:bodyPr>
          <a:lstStyle/>
          <a:p>
            <a:pPr fontAlgn="auto">
              <a:lnSpc>
                <a:spcPct val="90000"/>
              </a:lnSpc>
              <a:spcBef>
                <a:spcPct val="0"/>
              </a:spcBef>
              <a:spcAft>
                <a:spcPts val="600"/>
              </a:spcAft>
              <a:defRPr/>
            </a:pPr>
            <a:r>
              <a:rPr lang="en-US" sz="7200" b="1" i="1" kern="1200" dirty="0">
                <a:solidFill>
                  <a:schemeClr val="tx1"/>
                </a:solidFill>
                <a:latin typeface="+mj-lt"/>
                <a:ea typeface="+mj-ea"/>
                <a:cs typeface="+mj-cs"/>
              </a:rPr>
              <a:t>Property:</a:t>
            </a:r>
          </a:p>
          <a:p>
            <a:pP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fontAlgn="auto">
              <a:lnSpc>
                <a:spcPct val="90000"/>
              </a:lnSpc>
              <a:spcBef>
                <a:spcPct val="0"/>
              </a:spcBef>
              <a:spcAft>
                <a:spcPts val="600"/>
              </a:spcAft>
              <a:defRPr/>
            </a:pPr>
            <a:r>
              <a:rPr lang="en-US" sz="4800" dirty="0">
                <a:effectLst/>
                <a:latin typeface="Arial" panose="020B0604020202020204" pitchFamily="34" charset="0"/>
                <a:ea typeface="Times New Roman" panose="02020603050405020304" pitchFamily="18" charset="0"/>
              </a:rPr>
              <a:t>The set of elements that apply to the subject being managed. </a:t>
            </a:r>
          </a:p>
        </p:txBody>
      </p:sp>
    </p:spTree>
    <p:extLst>
      <p:ext uri="{BB962C8B-B14F-4D97-AF65-F5344CB8AC3E}">
        <p14:creationId xmlns:p14="http://schemas.microsoft.com/office/powerpoint/2010/main" val="322840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56398DE-B251-42B9-ADB7-6B63EA1A12C6}"/>
              </a:ext>
            </a:extLst>
          </p:cNvPr>
          <p:cNvSpPr txBox="1"/>
          <p:nvPr/>
        </p:nvSpPr>
        <p:spPr>
          <a:xfrm>
            <a:off x="642996" y="4571216"/>
            <a:ext cx="10906008" cy="1115415"/>
          </a:xfrm>
          <a:prstGeom prst="rect">
            <a:avLst/>
          </a:prstGeom>
          <a:scene3d>
            <a:camera prst="orthographicFront"/>
            <a:lightRig rig="threePt" dir="t"/>
          </a:scene3d>
        </p:spPr>
        <p:txBody>
          <a:bodyPr vert="horz" lIns="91440" tIns="45720" rIns="91440" bIns="45720" rtlCol="0" anchor="b">
            <a:normAutofit/>
          </a:bodyPr>
          <a:lstStyle/>
          <a:p>
            <a:pPr algn="ctr">
              <a:lnSpc>
                <a:spcPct val="90000"/>
              </a:lnSpc>
              <a:spcBef>
                <a:spcPct val="0"/>
              </a:spcBef>
              <a:spcAft>
                <a:spcPts val="600"/>
              </a:spcAft>
            </a:pPr>
            <a:r>
              <a:rPr lang="en-US" sz="6000" b="1" i="1" spc="-60" dirty="0">
                <a:latin typeface="+mj-lt"/>
                <a:ea typeface="+mj-ea"/>
                <a:cs typeface="+mj-cs"/>
              </a:rPr>
              <a:t>Where and How it is Usage</a:t>
            </a:r>
          </a:p>
        </p:txBody>
      </p:sp>
      <p:pic>
        <p:nvPicPr>
          <p:cNvPr id="8" name="Picture 7">
            <a:extLst>
              <a:ext uri="{FF2B5EF4-FFF2-40B4-BE49-F238E27FC236}">
                <a16:creationId xmlns:a16="http://schemas.microsoft.com/office/drawing/2014/main" id="{ADA84850-CB4B-41F6-A4AE-DAE97DDF32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55" r="5028" b="-2"/>
          <a:stretch/>
        </p:blipFill>
        <p:spPr>
          <a:xfrm>
            <a:off x="4198620" y="320511"/>
            <a:ext cx="3794760" cy="3930978"/>
          </a:xfrm>
          <a:prstGeom prst="rect">
            <a:avLst/>
          </a:prstGeom>
        </p:spPr>
      </p:pic>
      <p:pic>
        <p:nvPicPr>
          <p:cNvPr id="7" name="Picture 6">
            <a:extLst>
              <a:ext uri="{FF2B5EF4-FFF2-40B4-BE49-F238E27FC236}">
                <a16:creationId xmlns:a16="http://schemas.microsoft.com/office/drawing/2014/main" id="{11DACFF1-6B55-4A04-B7A5-CA99B66E58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72" r="12473" b="2"/>
          <a:stretch/>
        </p:blipFill>
        <p:spPr>
          <a:xfrm>
            <a:off x="8075612" y="320511"/>
            <a:ext cx="3794760" cy="3930978"/>
          </a:xfrm>
          <a:prstGeom prst="rect">
            <a:avLst/>
          </a:prstGeom>
        </p:spPr>
      </p:pic>
      <p:pic>
        <p:nvPicPr>
          <p:cNvPr id="9" name="Picture 8">
            <a:extLst>
              <a:ext uri="{FF2B5EF4-FFF2-40B4-BE49-F238E27FC236}">
                <a16:creationId xmlns:a16="http://schemas.microsoft.com/office/drawing/2014/main" id="{BF503D99-9CB3-4FF8-9230-59B2FBD06F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46" r="12883" b="3"/>
          <a:stretch/>
        </p:blipFill>
        <p:spPr>
          <a:xfrm>
            <a:off x="321628" y="320511"/>
            <a:ext cx="3794760" cy="3930978"/>
          </a:xfrm>
          <a:prstGeom prst="rect">
            <a:avLst/>
          </a:prstGeom>
        </p:spPr>
      </p:pic>
    </p:spTree>
    <p:extLst>
      <p:ext uri="{BB962C8B-B14F-4D97-AF65-F5344CB8AC3E}">
        <p14:creationId xmlns:p14="http://schemas.microsoft.com/office/powerpoint/2010/main" val="202483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57446D7-AE7A-45C5-BD5A-BC4A1BD556E0}"/>
              </a:ext>
            </a:extLst>
          </p:cNvPr>
          <p:cNvSpPr txBox="1"/>
          <p:nvPr/>
        </p:nvSpPr>
        <p:spPr>
          <a:xfrm>
            <a:off x="642996" y="4571216"/>
            <a:ext cx="10906008" cy="1115415"/>
          </a:xfrm>
          <a:prstGeom prst="rect">
            <a:avLst/>
          </a:prstGeom>
          <a:scene3d>
            <a:camera prst="orthographicFront"/>
            <a:lightRig rig="threePt" dir="t"/>
          </a:scene3d>
        </p:spPr>
        <p:txBody>
          <a:bodyPr vert="horz" lIns="91440" tIns="45720" rIns="91440" bIns="45720" rtlCol="0" anchor="b">
            <a:normAutofit/>
          </a:bodyPr>
          <a:lstStyle/>
          <a:p>
            <a:pPr algn="ctr">
              <a:lnSpc>
                <a:spcPct val="90000"/>
              </a:lnSpc>
              <a:spcBef>
                <a:spcPct val="0"/>
              </a:spcBef>
              <a:spcAft>
                <a:spcPts val="600"/>
              </a:spcAft>
            </a:pPr>
            <a:r>
              <a:rPr lang="en-US" sz="6000" b="1" i="1" spc="-60" dirty="0">
                <a:latin typeface="+mj-lt"/>
                <a:ea typeface="+mj-ea"/>
                <a:cs typeface="+mj-cs"/>
              </a:rPr>
              <a:t>Composition</a:t>
            </a:r>
          </a:p>
        </p:txBody>
      </p:sp>
      <p:pic>
        <p:nvPicPr>
          <p:cNvPr id="8" name="Picture 7">
            <a:extLst>
              <a:ext uri="{FF2B5EF4-FFF2-40B4-BE49-F238E27FC236}">
                <a16:creationId xmlns:a16="http://schemas.microsoft.com/office/drawing/2014/main" id="{7BBBECA9-3DF2-4174-B19D-77142E442F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1" r="-2" b="-2"/>
          <a:stretch/>
        </p:blipFill>
        <p:spPr>
          <a:xfrm>
            <a:off x="481946" y="1104998"/>
            <a:ext cx="3529109" cy="2518065"/>
          </a:xfrm>
          <a:prstGeom prst="rect">
            <a:avLst/>
          </a:prstGeom>
        </p:spPr>
      </p:pic>
      <p:pic>
        <p:nvPicPr>
          <p:cNvPr id="28" name="Picture 27">
            <a:extLst>
              <a:ext uri="{FF2B5EF4-FFF2-40B4-BE49-F238E27FC236}">
                <a16:creationId xmlns:a16="http://schemas.microsoft.com/office/drawing/2014/main" id="{BFB5806D-A14A-4C9A-BFEA-E4F323C08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2788" y="622859"/>
            <a:ext cx="3526424" cy="3482343"/>
          </a:xfrm>
          <a:prstGeom prst="rect">
            <a:avLst/>
          </a:prstGeom>
        </p:spPr>
      </p:pic>
      <p:pic>
        <p:nvPicPr>
          <p:cNvPr id="9" name="Picture 8">
            <a:extLst>
              <a:ext uri="{FF2B5EF4-FFF2-40B4-BE49-F238E27FC236}">
                <a16:creationId xmlns:a16="http://schemas.microsoft.com/office/drawing/2014/main" id="{F6B14B82-6780-47BD-9CE2-C0FAB63A95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5" r="15726" b="-5"/>
          <a:stretch/>
        </p:blipFill>
        <p:spPr>
          <a:xfrm>
            <a:off x="8153400" y="1093919"/>
            <a:ext cx="3553968" cy="2540224"/>
          </a:xfrm>
          <a:prstGeom prst="rect">
            <a:avLst/>
          </a:prstGeom>
        </p:spPr>
      </p:pic>
      <p:cxnSp>
        <p:nvCxnSpPr>
          <p:cNvPr id="38" name="Straight Connector 37">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3B3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76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AA52143-B8AF-4A1C-A447-D7B0358C122D}"/>
              </a:ext>
            </a:extLst>
          </p:cNvPr>
          <p:cNvSpPr txBox="1"/>
          <p:nvPr/>
        </p:nvSpPr>
        <p:spPr>
          <a:xfrm>
            <a:off x="642996" y="4571216"/>
            <a:ext cx="10906008" cy="1115415"/>
          </a:xfrm>
          <a:prstGeom prst="rect">
            <a:avLst/>
          </a:prstGeom>
          <a:scene3d>
            <a:camera prst="orthographicFront"/>
            <a:lightRig rig="threePt" dir="t"/>
          </a:scene3d>
        </p:spPr>
        <p:txBody>
          <a:bodyPr vert="horz" lIns="91440" tIns="45720" rIns="91440" bIns="45720" rtlCol="0" anchor="b">
            <a:normAutofit/>
          </a:bodyPr>
          <a:lstStyle/>
          <a:p>
            <a:pPr algn="ctr">
              <a:lnSpc>
                <a:spcPct val="90000"/>
              </a:lnSpc>
              <a:spcBef>
                <a:spcPct val="0"/>
              </a:spcBef>
              <a:spcAft>
                <a:spcPts val="600"/>
              </a:spcAft>
            </a:pPr>
            <a:r>
              <a:rPr lang="en-US" sz="6000" b="1" i="1" kern="1200" spc="-100">
                <a:solidFill>
                  <a:schemeClr val="tx1"/>
                </a:solidFill>
                <a:latin typeface="+mj-lt"/>
                <a:ea typeface="+mj-ea"/>
                <a:cs typeface="+mj-cs"/>
              </a:rPr>
              <a:t>Lifecycle</a:t>
            </a:r>
          </a:p>
        </p:txBody>
      </p:sp>
      <p:pic>
        <p:nvPicPr>
          <p:cNvPr id="8" name="Picture 7">
            <a:extLst>
              <a:ext uri="{FF2B5EF4-FFF2-40B4-BE49-F238E27FC236}">
                <a16:creationId xmlns:a16="http://schemas.microsoft.com/office/drawing/2014/main" id="{39F61FE3-FA54-4355-A4EF-5CC7C856DDB5}"/>
              </a:ext>
            </a:extLst>
          </p:cNvPr>
          <p:cNvPicPr>
            <a:picLocks noChangeAspect="1"/>
          </p:cNvPicPr>
          <p:nvPr/>
        </p:nvPicPr>
        <p:blipFill rotWithShape="1">
          <a:blip r:embed="rId3">
            <a:extLst>
              <a:ext uri="{28A0092B-C50C-407E-A947-70E740481C1C}">
                <a14:useLocalDpi xmlns:a14="http://schemas.microsoft.com/office/drawing/2010/main" val="0"/>
              </a:ext>
            </a:extLst>
          </a:blip>
          <a:srcRect t="12320" r="-3" b="12317"/>
          <a:stretch/>
        </p:blipFill>
        <p:spPr>
          <a:xfrm>
            <a:off x="321628" y="320511"/>
            <a:ext cx="3794760" cy="3930978"/>
          </a:xfrm>
          <a:prstGeom prst="rect">
            <a:avLst/>
          </a:prstGeom>
        </p:spPr>
      </p:pic>
      <p:pic>
        <p:nvPicPr>
          <p:cNvPr id="17" name="Picture 16">
            <a:extLst>
              <a:ext uri="{FF2B5EF4-FFF2-40B4-BE49-F238E27FC236}">
                <a16:creationId xmlns:a16="http://schemas.microsoft.com/office/drawing/2014/main" id="{FF9CBAD1-7049-49CD-AA08-303DA868A6B3}"/>
              </a:ext>
            </a:extLst>
          </p:cNvPr>
          <p:cNvPicPr>
            <a:picLocks noChangeAspect="1"/>
          </p:cNvPicPr>
          <p:nvPr/>
        </p:nvPicPr>
        <p:blipFill rotWithShape="1">
          <a:blip r:embed="rId4">
            <a:extLst>
              <a:ext uri="{28A0092B-C50C-407E-A947-70E740481C1C}">
                <a14:useLocalDpi xmlns:a14="http://schemas.microsoft.com/office/drawing/2010/main" val="0"/>
              </a:ext>
            </a:extLst>
          </a:blip>
          <a:srcRect r="7082" b="-3"/>
          <a:stretch/>
        </p:blipFill>
        <p:spPr>
          <a:xfrm>
            <a:off x="4198385" y="320511"/>
            <a:ext cx="3794760" cy="3930978"/>
          </a:xfrm>
          <a:prstGeom prst="rect">
            <a:avLst/>
          </a:prstGeom>
        </p:spPr>
      </p:pic>
      <p:pic>
        <p:nvPicPr>
          <p:cNvPr id="7" name="Picture 6">
            <a:extLst>
              <a:ext uri="{FF2B5EF4-FFF2-40B4-BE49-F238E27FC236}">
                <a16:creationId xmlns:a16="http://schemas.microsoft.com/office/drawing/2014/main" id="{B0B6E098-0DD5-4790-A536-63796134C8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23" r="18375" b="-2"/>
          <a:stretch/>
        </p:blipFill>
        <p:spPr>
          <a:xfrm>
            <a:off x="8075142" y="320511"/>
            <a:ext cx="3794760" cy="3930978"/>
          </a:xfrm>
          <a:prstGeom prst="rect">
            <a:avLst/>
          </a:prstGeom>
        </p:spPr>
      </p:pic>
      <p:cxnSp>
        <p:nvCxnSpPr>
          <p:cNvPr id="22" name="Straight Connector 2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69E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39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6EB0C6D-C1AF-45B6-A73F-E2BA08378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193" y="1032700"/>
            <a:ext cx="3181350" cy="4540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B81ADC-1C35-4679-8B07-CDB97A5F2B8D}"/>
              </a:ext>
            </a:extLst>
          </p:cNvPr>
          <p:cNvSpPr txBox="1"/>
          <p:nvPr/>
        </p:nvSpPr>
        <p:spPr>
          <a:xfrm>
            <a:off x="5270090" y="646460"/>
            <a:ext cx="5378246" cy="1779648"/>
          </a:xfrm>
          <a:prstGeom prst="rect">
            <a:avLst/>
          </a:prstGeom>
        </p:spPr>
        <p:txBody>
          <a:bodyPr vert="horz" lIns="91440" tIns="45720" rIns="91440" bIns="45720" rtlCol="0" anchor="ctr">
            <a:normAutofit/>
          </a:bodyPr>
          <a:lstStyle/>
          <a:p>
            <a:pPr fontAlgn="auto">
              <a:lnSpc>
                <a:spcPct val="90000"/>
              </a:lnSpc>
              <a:spcBef>
                <a:spcPct val="0"/>
              </a:spcBef>
              <a:spcAft>
                <a:spcPts val="600"/>
              </a:spcAft>
              <a:defRPr/>
            </a:pPr>
            <a:r>
              <a:rPr lang="en-US" sz="4500" b="1" kern="1200" dirty="0">
                <a:solidFill>
                  <a:schemeClr val="tx1"/>
                </a:solidFill>
                <a:latin typeface="+mj-lt"/>
                <a:ea typeface="+mj-ea"/>
                <a:cs typeface="+mj-cs"/>
              </a:rPr>
              <a:t>Willis Haviland Carrier</a:t>
            </a:r>
          </a:p>
        </p:txBody>
      </p:sp>
      <p:sp>
        <p:nvSpPr>
          <p:cNvPr id="9" name="TextBox 8">
            <a:extLst>
              <a:ext uri="{FF2B5EF4-FFF2-40B4-BE49-F238E27FC236}">
                <a16:creationId xmlns:a16="http://schemas.microsoft.com/office/drawing/2014/main" id="{451FD6D5-6AD8-4039-9FEC-8FA94C12B0B8}"/>
              </a:ext>
            </a:extLst>
          </p:cNvPr>
          <p:cNvSpPr txBox="1"/>
          <p:nvPr/>
        </p:nvSpPr>
        <p:spPr>
          <a:xfrm>
            <a:off x="5362883" y="2113537"/>
            <a:ext cx="6096000" cy="2246769"/>
          </a:xfrm>
          <a:prstGeom prst="rect">
            <a:avLst/>
          </a:prstGeom>
          <a:noFill/>
        </p:spPr>
        <p:txBody>
          <a:bodyPr wrap="square">
            <a:spAutoFit/>
          </a:bodyPr>
          <a:lstStyle/>
          <a:p>
            <a:r>
              <a:rPr lang="en-US" sz="2800" b="0" i="0" dirty="0">
                <a:solidFill>
                  <a:srgbClr val="202122"/>
                </a:solidFill>
                <a:effectLst/>
                <a:latin typeface="+mj-lt"/>
              </a:rPr>
              <a:t>July 17, 1902, Carrier developed a system, in response to an air quality problem experienced at the Sackett-</a:t>
            </a:r>
            <a:r>
              <a:rPr lang="en-US" sz="2800" b="0" i="0" dirty="0" err="1">
                <a:solidFill>
                  <a:srgbClr val="202122"/>
                </a:solidFill>
                <a:effectLst/>
                <a:latin typeface="+mj-lt"/>
              </a:rPr>
              <a:t>Wilhelms</a:t>
            </a:r>
            <a:r>
              <a:rPr lang="en-US" sz="2800" b="0" i="0" dirty="0">
                <a:solidFill>
                  <a:srgbClr val="202122"/>
                </a:solidFill>
                <a:effectLst/>
                <a:latin typeface="+mj-lt"/>
              </a:rPr>
              <a:t> Lithographing &amp; Publishing Company in Brooklyn, New York.</a:t>
            </a:r>
            <a:endParaRPr lang="en-US" sz="2800" dirty="0">
              <a:latin typeface="+mj-lt"/>
            </a:endParaRPr>
          </a:p>
        </p:txBody>
      </p:sp>
      <p:sp>
        <p:nvSpPr>
          <p:cNvPr id="15" name="TextBox 14">
            <a:extLst>
              <a:ext uri="{FF2B5EF4-FFF2-40B4-BE49-F238E27FC236}">
                <a16:creationId xmlns:a16="http://schemas.microsoft.com/office/drawing/2014/main" id="{29F3CC84-839F-4E87-BE87-5BC4D4571294}"/>
              </a:ext>
            </a:extLst>
          </p:cNvPr>
          <p:cNvSpPr txBox="1"/>
          <p:nvPr/>
        </p:nvSpPr>
        <p:spPr>
          <a:xfrm>
            <a:off x="5437239" y="4672468"/>
            <a:ext cx="6096000" cy="954107"/>
          </a:xfrm>
          <a:prstGeom prst="rect">
            <a:avLst/>
          </a:prstGeom>
          <a:noFill/>
        </p:spPr>
        <p:txBody>
          <a:bodyPr wrap="square">
            <a:spAutoFit/>
          </a:bodyPr>
          <a:lstStyle/>
          <a:p>
            <a:r>
              <a:rPr lang="en-US" sz="2800" dirty="0"/>
              <a:t>January 2, 1906, Carrier was granted U.S. Patent 808,897</a:t>
            </a:r>
          </a:p>
        </p:txBody>
      </p:sp>
    </p:spTree>
    <p:extLst>
      <p:ext uri="{BB962C8B-B14F-4D97-AF65-F5344CB8AC3E}">
        <p14:creationId xmlns:p14="http://schemas.microsoft.com/office/powerpoint/2010/main" val="111921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skating, person, doing&#10;&#10;Description automatically generated">
            <a:extLst>
              <a:ext uri="{FF2B5EF4-FFF2-40B4-BE49-F238E27FC236}">
                <a16:creationId xmlns:a16="http://schemas.microsoft.com/office/drawing/2014/main" id="{531AB4AB-101F-4CE9-BA3B-EE5A1B3D2F75}"/>
              </a:ext>
            </a:extLst>
          </p:cNvPr>
          <p:cNvPicPr>
            <a:picLocks noChangeAspect="1"/>
          </p:cNvPicPr>
          <p:nvPr/>
        </p:nvPicPr>
        <p:blipFill>
          <a:blip r:embed="rId3"/>
          <a:stretch>
            <a:fillRect/>
          </a:stretch>
        </p:blipFill>
        <p:spPr>
          <a:xfrm>
            <a:off x="4138202" y="1632248"/>
            <a:ext cx="3630711" cy="3193599"/>
          </a:xfrm>
          <a:prstGeom prst="rect">
            <a:avLst/>
          </a:prstGeom>
        </p:spPr>
      </p:pic>
      <p:pic>
        <p:nvPicPr>
          <p:cNvPr id="20" name="Picture 19">
            <a:extLst>
              <a:ext uri="{FF2B5EF4-FFF2-40B4-BE49-F238E27FC236}">
                <a16:creationId xmlns:a16="http://schemas.microsoft.com/office/drawing/2014/main" id="{B4E1A476-142C-49BD-BF97-9337793B8CE4}"/>
              </a:ext>
            </a:extLst>
          </p:cNvPr>
          <p:cNvPicPr>
            <a:picLocks noChangeAspect="1"/>
          </p:cNvPicPr>
          <p:nvPr/>
        </p:nvPicPr>
        <p:blipFill>
          <a:blip r:embed="rId4"/>
          <a:stretch>
            <a:fillRect/>
          </a:stretch>
        </p:blipFill>
        <p:spPr>
          <a:xfrm>
            <a:off x="8282136" y="2082647"/>
            <a:ext cx="3519368" cy="3291840"/>
          </a:xfrm>
          <a:prstGeom prst="rect">
            <a:avLst/>
          </a:prstGeom>
        </p:spPr>
      </p:pic>
      <p:pic>
        <p:nvPicPr>
          <p:cNvPr id="26" name="Picture 25" descr="A picture containing text, indoor, worktable, appliance&#10;&#10;Description automatically generated">
            <a:extLst>
              <a:ext uri="{FF2B5EF4-FFF2-40B4-BE49-F238E27FC236}">
                <a16:creationId xmlns:a16="http://schemas.microsoft.com/office/drawing/2014/main" id="{BE39587A-DB9D-49BB-98A5-FF7A30609D77}"/>
              </a:ext>
            </a:extLst>
          </p:cNvPr>
          <p:cNvPicPr>
            <a:picLocks noChangeAspect="1"/>
          </p:cNvPicPr>
          <p:nvPr/>
        </p:nvPicPr>
        <p:blipFill>
          <a:blip r:embed="rId5"/>
          <a:stretch>
            <a:fillRect/>
          </a:stretch>
        </p:blipFill>
        <p:spPr>
          <a:xfrm>
            <a:off x="552450" y="2082647"/>
            <a:ext cx="3357416" cy="2743200"/>
          </a:xfrm>
          <a:prstGeom prst="rect">
            <a:avLst/>
          </a:prstGeom>
        </p:spPr>
      </p:pic>
      <p:sp>
        <p:nvSpPr>
          <p:cNvPr id="33" name="TextBox 32">
            <a:extLst>
              <a:ext uri="{FF2B5EF4-FFF2-40B4-BE49-F238E27FC236}">
                <a16:creationId xmlns:a16="http://schemas.microsoft.com/office/drawing/2014/main" id="{446165FC-D756-4747-8BF0-F42468625C0E}"/>
              </a:ext>
            </a:extLst>
          </p:cNvPr>
          <p:cNvSpPr txBox="1"/>
          <p:nvPr/>
        </p:nvSpPr>
        <p:spPr>
          <a:xfrm>
            <a:off x="726739" y="1064831"/>
            <a:ext cx="2761972" cy="646331"/>
          </a:xfrm>
          <a:prstGeom prst="rect">
            <a:avLst/>
          </a:prstGeom>
          <a:noFill/>
        </p:spPr>
        <p:txBody>
          <a:bodyPr wrap="square" rtlCol="0">
            <a:spAutoFit/>
          </a:bodyPr>
          <a:lstStyle/>
          <a:p>
            <a:pPr algn="ctr"/>
            <a:r>
              <a:rPr lang="en-US" sz="3600" b="1" i="1" dirty="0">
                <a:latin typeface="+mj-lt"/>
              </a:rPr>
              <a:t>Usage</a:t>
            </a:r>
          </a:p>
        </p:txBody>
      </p:sp>
      <p:sp>
        <p:nvSpPr>
          <p:cNvPr id="34" name="TextBox 33">
            <a:extLst>
              <a:ext uri="{FF2B5EF4-FFF2-40B4-BE49-F238E27FC236}">
                <a16:creationId xmlns:a16="http://schemas.microsoft.com/office/drawing/2014/main" id="{624BA9A8-26B4-4CA9-80EB-96784A2559FF}"/>
              </a:ext>
            </a:extLst>
          </p:cNvPr>
          <p:cNvSpPr txBox="1"/>
          <p:nvPr/>
        </p:nvSpPr>
        <p:spPr>
          <a:xfrm>
            <a:off x="4640878" y="710370"/>
            <a:ext cx="2625357" cy="646331"/>
          </a:xfrm>
          <a:prstGeom prst="rect">
            <a:avLst/>
          </a:prstGeom>
          <a:noFill/>
        </p:spPr>
        <p:txBody>
          <a:bodyPr wrap="square" rtlCol="0">
            <a:spAutoFit/>
          </a:bodyPr>
          <a:lstStyle/>
          <a:p>
            <a:pPr algn="ctr"/>
            <a:r>
              <a:rPr lang="en-US" sz="3600" b="1" i="1" dirty="0">
                <a:latin typeface="+mj-lt"/>
              </a:rPr>
              <a:t>Composition</a:t>
            </a:r>
          </a:p>
        </p:txBody>
      </p:sp>
      <p:sp>
        <p:nvSpPr>
          <p:cNvPr id="35" name="TextBox 34">
            <a:extLst>
              <a:ext uri="{FF2B5EF4-FFF2-40B4-BE49-F238E27FC236}">
                <a16:creationId xmlns:a16="http://schemas.microsoft.com/office/drawing/2014/main" id="{95DF3D25-B70A-4C81-AC86-F1987C6A1165}"/>
              </a:ext>
            </a:extLst>
          </p:cNvPr>
          <p:cNvSpPr txBox="1"/>
          <p:nvPr/>
        </p:nvSpPr>
        <p:spPr>
          <a:xfrm>
            <a:off x="8670312" y="1064831"/>
            <a:ext cx="2761972" cy="646331"/>
          </a:xfrm>
          <a:prstGeom prst="rect">
            <a:avLst/>
          </a:prstGeom>
          <a:noFill/>
        </p:spPr>
        <p:txBody>
          <a:bodyPr wrap="square" rtlCol="0">
            <a:spAutoFit/>
          </a:bodyPr>
          <a:lstStyle/>
          <a:p>
            <a:pPr algn="ctr"/>
            <a:r>
              <a:rPr lang="en-US" sz="3600" b="1" i="1" dirty="0">
                <a:latin typeface="+mj-lt"/>
              </a:rPr>
              <a:t>Lifecycle</a:t>
            </a:r>
          </a:p>
        </p:txBody>
      </p:sp>
      <p:sp>
        <p:nvSpPr>
          <p:cNvPr id="36" name="TextBox 35">
            <a:extLst>
              <a:ext uri="{FF2B5EF4-FFF2-40B4-BE49-F238E27FC236}">
                <a16:creationId xmlns:a16="http://schemas.microsoft.com/office/drawing/2014/main" id="{592B5A8C-0131-410C-ABC6-8BEF4238BC8C}"/>
              </a:ext>
            </a:extLst>
          </p:cNvPr>
          <p:cNvSpPr txBox="1"/>
          <p:nvPr/>
        </p:nvSpPr>
        <p:spPr>
          <a:xfrm>
            <a:off x="642996" y="5032215"/>
            <a:ext cx="10906008" cy="1115415"/>
          </a:xfrm>
          <a:prstGeom prst="rect">
            <a:avLst/>
          </a:prstGeom>
          <a:scene3d>
            <a:camera prst="orthographicFront"/>
            <a:lightRig rig="threePt" dir="t"/>
          </a:scene3d>
        </p:spPr>
        <p:txBody>
          <a:bodyPr vert="horz" lIns="91440" tIns="45720" rIns="91440" bIns="45720" rtlCol="0" anchor="b">
            <a:normAutofit/>
          </a:bodyPr>
          <a:lstStyle/>
          <a:p>
            <a:pPr algn="ctr">
              <a:lnSpc>
                <a:spcPct val="90000"/>
              </a:lnSpc>
              <a:spcBef>
                <a:spcPct val="0"/>
              </a:spcBef>
              <a:spcAft>
                <a:spcPts val="600"/>
              </a:spcAft>
            </a:pPr>
            <a:r>
              <a:rPr lang="en-US" sz="6000" b="1" i="1" spc="-60" dirty="0">
                <a:latin typeface="+mj-lt"/>
                <a:ea typeface="+mj-ea"/>
                <a:cs typeface="+mj-cs"/>
              </a:rPr>
              <a:t>Sustainability</a:t>
            </a:r>
          </a:p>
        </p:txBody>
      </p:sp>
    </p:spTree>
    <p:extLst>
      <p:ext uri="{BB962C8B-B14F-4D97-AF65-F5344CB8AC3E}">
        <p14:creationId xmlns:p14="http://schemas.microsoft.com/office/powerpoint/2010/main" val="23578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A picture containing text, stop, sign, vector graphics&#10;&#10;Description automatically generated">
            <a:extLst>
              <a:ext uri="{FF2B5EF4-FFF2-40B4-BE49-F238E27FC236}">
                <a16:creationId xmlns:a16="http://schemas.microsoft.com/office/drawing/2014/main" id="{E2E09F8D-D25B-4CE9-B663-52A74F46300E}"/>
              </a:ext>
            </a:extLst>
          </p:cNvPr>
          <p:cNvPicPr>
            <a:picLocks noChangeAspect="1"/>
          </p:cNvPicPr>
          <p:nvPr/>
        </p:nvPicPr>
        <p:blipFill>
          <a:blip r:embed="rId3"/>
          <a:stretch>
            <a:fillRect/>
          </a:stretch>
        </p:blipFill>
        <p:spPr>
          <a:xfrm>
            <a:off x="8964946" y="2112247"/>
            <a:ext cx="916488" cy="906050"/>
          </a:xfrm>
          <a:prstGeom prst="rect">
            <a:avLst/>
          </a:prstGeom>
        </p:spPr>
      </p:pic>
      <p:pic>
        <p:nvPicPr>
          <p:cNvPr id="12" name="Picture 15" descr="A picture containing text, stop, sign, vector graphics&#10;&#10;Description automatically generated">
            <a:extLst>
              <a:ext uri="{FF2B5EF4-FFF2-40B4-BE49-F238E27FC236}">
                <a16:creationId xmlns:a16="http://schemas.microsoft.com/office/drawing/2014/main" id="{46C2848D-E3E8-4379-AFBA-349302B712E4}"/>
              </a:ext>
            </a:extLst>
          </p:cNvPr>
          <p:cNvPicPr>
            <a:picLocks noChangeAspect="1"/>
          </p:cNvPicPr>
          <p:nvPr/>
        </p:nvPicPr>
        <p:blipFill>
          <a:blip r:embed="rId3"/>
          <a:stretch>
            <a:fillRect/>
          </a:stretch>
        </p:blipFill>
        <p:spPr>
          <a:xfrm>
            <a:off x="5981643" y="2112247"/>
            <a:ext cx="916488" cy="906050"/>
          </a:xfrm>
          <a:prstGeom prst="rect">
            <a:avLst/>
          </a:prstGeom>
        </p:spPr>
      </p:pic>
      <p:pic>
        <p:nvPicPr>
          <p:cNvPr id="2" name="Picture 15" descr="A picture containing text, stop, sign, vector graphics&#10;&#10;Description automatically generated">
            <a:extLst>
              <a:ext uri="{FF2B5EF4-FFF2-40B4-BE49-F238E27FC236}">
                <a16:creationId xmlns:a16="http://schemas.microsoft.com/office/drawing/2014/main" id="{51079C1F-C363-4CE2-ABF1-16C8B4D51A16}"/>
              </a:ext>
            </a:extLst>
          </p:cNvPr>
          <p:cNvPicPr>
            <a:picLocks noChangeAspect="1"/>
          </p:cNvPicPr>
          <p:nvPr/>
        </p:nvPicPr>
        <p:blipFill>
          <a:blip r:embed="rId3"/>
          <a:stretch>
            <a:fillRect/>
          </a:stretch>
        </p:blipFill>
        <p:spPr>
          <a:xfrm>
            <a:off x="489655" y="2112248"/>
            <a:ext cx="916488" cy="906050"/>
          </a:xfrm>
          <a:prstGeom prst="rect">
            <a:avLst/>
          </a:prstGeom>
        </p:spPr>
      </p:pic>
      <p:pic>
        <p:nvPicPr>
          <p:cNvPr id="11" name="Picture 15" descr="A picture containing text, stop, sign, vector graphics&#10;&#10;Description automatically generated">
            <a:extLst>
              <a:ext uri="{FF2B5EF4-FFF2-40B4-BE49-F238E27FC236}">
                <a16:creationId xmlns:a16="http://schemas.microsoft.com/office/drawing/2014/main" id="{B578455F-83C7-496C-8C6E-7C6A4A00D46A}"/>
              </a:ext>
            </a:extLst>
          </p:cNvPr>
          <p:cNvPicPr>
            <a:picLocks noChangeAspect="1"/>
          </p:cNvPicPr>
          <p:nvPr/>
        </p:nvPicPr>
        <p:blipFill>
          <a:blip r:embed="rId3"/>
          <a:stretch>
            <a:fillRect/>
          </a:stretch>
        </p:blipFill>
        <p:spPr>
          <a:xfrm>
            <a:off x="3099789" y="2112247"/>
            <a:ext cx="916488" cy="906050"/>
          </a:xfrm>
          <a:prstGeom prst="rect">
            <a:avLst/>
          </a:prstGeom>
        </p:spPr>
      </p:pic>
      <p:sp>
        <p:nvSpPr>
          <p:cNvPr id="4" name="TextBox 3">
            <a:extLst>
              <a:ext uri="{FF2B5EF4-FFF2-40B4-BE49-F238E27FC236}">
                <a16:creationId xmlns:a16="http://schemas.microsoft.com/office/drawing/2014/main" id="{A44B4890-C968-4E19-8821-76A7EC399B27}"/>
              </a:ext>
            </a:extLst>
          </p:cNvPr>
          <p:cNvSpPr txBox="1"/>
          <p:nvPr/>
        </p:nvSpPr>
        <p:spPr>
          <a:xfrm>
            <a:off x="489655" y="620950"/>
            <a:ext cx="9549080"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j-lt"/>
                <a:ea typeface="+mn-ea"/>
                <a:cs typeface="+mn-cs"/>
              </a:rPr>
              <a:t>What does this mean for Existing Building?</a:t>
            </a:r>
          </a:p>
        </p:txBody>
      </p:sp>
      <p:sp>
        <p:nvSpPr>
          <p:cNvPr id="6" name="TextBox 5">
            <a:extLst>
              <a:ext uri="{FF2B5EF4-FFF2-40B4-BE49-F238E27FC236}">
                <a16:creationId xmlns:a16="http://schemas.microsoft.com/office/drawing/2014/main" id="{4235B3EF-AF60-48A8-878C-758973D6A143}"/>
              </a:ext>
            </a:extLst>
          </p:cNvPr>
          <p:cNvSpPr txBox="1"/>
          <p:nvPr/>
        </p:nvSpPr>
        <p:spPr>
          <a:xfrm>
            <a:off x="793684" y="2316210"/>
            <a:ext cx="2223957" cy="298543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building's purpose is shelter, but we build them for financial gain. If it loses its purpose, it loses its value both today and into the future.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5D63D893-6872-4623-AA62-A0AB4681692A}"/>
              </a:ext>
            </a:extLst>
          </p:cNvPr>
          <p:cNvSpPr txBox="1"/>
          <p:nvPr/>
        </p:nvSpPr>
        <p:spPr>
          <a:xfrm>
            <a:off x="3434793" y="2316210"/>
            <a:ext cx="2371725" cy="298543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sset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Managing a portfolio is about ROI, but timing is critical. If funds are not directed timely and appropriately, revenue is lost today, with  equity being lost into the future.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6909DFB3-6EDA-4362-9B72-AE3E15E26172}"/>
              </a:ext>
            </a:extLst>
          </p:cNvPr>
          <p:cNvSpPr txBox="1"/>
          <p:nvPr/>
        </p:nvSpPr>
        <p:spPr>
          <a:xfrm>
            <a:off x="6337189" y="2316210"/>
            <a:ext cx="2454361" cy="27084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roperty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property is a mirror, but help is needed for a clear reflection. If the appropriate resources are not available now and for the long term, a property loses its luster.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25FAAAFC-56BB-43D6-AE66-B6131088E557}"/>
              </a:ext>
            </a:extLst>
          </p:cNvPr>
          <p:cNvSpPr txBox="1"/>
          <p:nvPr/>
        </p:nvSpPr>
        <p:spPr>
          <a:xfrm>
            <a:off x="9322222" y="2316210"/>
            <a:ext cx="2215934" cy="26776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acility Engineer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building is a calling, but the right tools make any job easier. If the job can’t be done efficiently, it typically can’t be done correctly.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65016720-E55F-4925-87B7-68E19A4D43D0}"/>
              </a:ext>
            </a:extLst>
          </p:cNvPr>
          <p:cNvSpPr txBox="1"/>
          <p:nvPr/>
        </p:nvSpPr>
        <p:spPr>
          <a:xfrm>
            <a:off x="4479969" y="5762487"/>
            <a:ext cx="28322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What it Mean to your Team</a:t>
            </a:r>
          </a:p>
        </p:txBody>
      </p:sp>
    </p:spTree>
    <p:extLst>
      <p:ext uri="{BB962C8B-B14F-4D97-AF65-F5344CB8AC3E}">
        <p14:creationId xmlns:p14="http://schemas.microsoft.com/office/powerpoint/2010/main" val="152107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A picture containing text, stop, sign, vector graphics&#10;&#10;Description automatically generated">
            <a:extLst>
              <a:ext uri="{FF2B5EF4-FFF2-40B4-BE49-F238E27FC236}">
                <a16:creationId xmlns:a16="http://schemas.microsoft.com/office/drawing/2014/main" id="{E2E09F8D-D25B-4CE9-B663-52A74F46300E}"/>
              </a:ext>
            </a:extLst>
          </p:cNvPr>
          <p:cNvPicPr>
            <a:picLocks noChangeAspect="1"/>
          </p:cNvPicPr>
          <p:nvPr/>
        </p:nvPicPr>
        <p:blipFill>
          <a:blip r:embed="rId3"/>
          <a:stretch>
            <a:fillRect/>
          </a:stretch>
        </p:blipFill>
        <p:spPr>
          <a:xfrm>
            <a:off x="8964946" y="2112247"/>
            <a:ext cx="916488" cy="906050"/>
          </a:xfrm>
          <a:prstGeom prst="rect">
            <a:avLst/>
          </a:prstGeom>
        </p:spPr>
      </p:pic>
      <p:pic>
        <p:nvPicPr>
          <p:cNvPr id="12" name="Picture 15" descr="A picture containing text, stop, sign, vector graphics&#10;&#10;Description automatically generated">
            <a:extLst>
              <a:ext uri="{FF2B5EF4-FFF2-40B4-BE49-F238E27FC236}">
                <a16:creationId xmlns:a16="http://schemas.microsoft.com/office/drawing/2014/main" id="{46C2848D-E3E8-4379-AFBA-349302B712E4}"/>
              </a:ext>
            </a:extLst>
          </p:cNvPr>
          <p:cNvPicPr>
            <a:picLocks noChangeAspect="1"/>
          </p:cNvPicPr>
          <p:nvPr/>
        </p:nvPicPr>
        <p:blipFill>
          <a:blip r:embed="rId3"/>
          <a:stretch>
            <a:fillRect/>
          </a:stretch>
        </p:blipFill>
        <p:spPr>
          <a:xfrm>
            <a:off x="5981643" y="2112247"/>
            <a:ext cx="916488" cy="906050"/>
          </a:xfrm>
          <a:prstGeom prst="rect">
            <a:avLst/>
          </a:prstGeom>
        </p:spPr>
      </p:pic>
      <p:pic>
        <p:nvPicPr>
          <p:cNvPr id="2" name="Picture 15" descr="A picture containing text, stop, sign, vector graphics&#10;&#10;Description automatically generated">
            <a:extLst>
              <a:ext uri="{FF2B5EF4-FFF2-40B4-BE49-F238E27FC236}">
                <a16:creationId xmlns:a16="http://schemas.microsoft.com/office/drawing/2014/main" id="{51079C1F-C363-4CE2-ABF1-16C8B4D51A16}"/>
              </a:ext>
            </a:extLst>
          </p:cNvPr>
          <p:cNvPicPr>
            <a:picLocks noChangeAspect="1"/>
          </p:cNvPicPr>
          <p:nvPr/>
        </p:nvPicPr>
        <p:blipFill>
          <a:blip r:embed="rId3"/>
          <a:stretch>
            <a:fillRect/>
          </a:stretch>
        </p:blipFill>
        <p:spPr>
          <a:xfrm>
            <a:off x="489655" y="2112248"/>
            <a:ext cx="916488" cy="906050"/>
          </a:xfrm>
          <a:prstGeom prst="rect">
            <a:avLst/>
          </a:prstGeom>
        </p:spPr>
      </p:pic>
      <p:pic>
        <p:nvPicPr>
          <p:cNvPr id="11" name="Picture 15" descr="A picture containing text, stop, sign, vector graphics&#10;&#10;Description automatically generated">
            <a:extLst>
              <a:ext uri="{FF2B5EF4-FFF2-40B4-BE49-F238E27FC236}">
                <a16:creationId xmlns:a16="http://schemas.microsoft.com/office/drawing/2014/main" id="{B578455F-83C7-496C-8C6E-7C6A4A00D46A}"/>
              </a:ext>
            </a:extLst>
          </p:cNvPr>
          <p:cNvPicPr>
            <a:picLocks noChangeAspect="1"/>
          </p:cNvPicPr>
          <p:nvPr/>
        </p:nvPicPr>
        <p:blipFill>
          <a:blip r:embed="rId3"/>
          <a:stretch>
            <a:fillRect/>
          </a:stretch>
        </p:blipFill>
        <p:spPr>
          <a:xfrm>
            <a:off x="3099789" y="2112247"/>
            <a:ext cx="916488" cy="906050"/>
          </a:xfrm>
          <a:prstGeom prst="rect">
            <a:avLst/>
          </a:prstGeom>
        </p:spPr>
      </p:pic>
      <p:sp>
        <p:nvSpPr>
          <p:cNvPr id="6" name="TextBox 5">
            <a:extLst>
              <a:ext uri="{FF2B5EF4-FFF2-40B4-BE49-F238E27FC236}">
                <a16:creationId xmlns:a16="http://schemas.microsoft.com/office/drawing/2014/main" id="{4235B3EF-AF60-48A8-878C-758973D6A143}"/>
              </a:ext>
            </a:extLst>
          </p:cNvPr>
          <p:cNvSpPr txBox="1"/>
          <p:nvPr/>
        </p:nvSpPr>
        <p:spPr>
          <a:xfrm>
            <a:off x="793684" y="2316210"/>
            <a:ext cx="2223957" cy="3354765"/>
          </a:xfrm>
          <a:prstGeom prst="rect">
            <a:avLst/>
          </a:prstGeom>
          <a:noFill/>
        </p:spPr>
        <p:txBody>
          <a:bodyPr wrap="square" lIns="91440" tIns="45720" rIns="91440" bIns="45720" rtlCol="0" anchor="t">
            <a:spAutoFit/>
          </a:bodyPr>
          <a:lstStyle/>
          <a:p>
            <a:r>
              <a:rPr lang="en-US" sz="2400" dirty="0">
                <a:solidFill>
                  <a:schemeClr val="bg1"/>
                </a:solidFill>
              </a:rPr>
              <a:t>B</a:t>
            </a:r>
            <a:r>
              <a:rPr lang="en-US" sz="2400" dirty="0"/>
              <a:t>oard of Trustees</a:t>
            </a:r>
          </a:p>
          <a:p>
            <a:endParaRPr lang="en-US" sz="2000" dirty="0">
              <a:solidFill>
                <a:srgbClr val="FF0000"/>
              </a:solidFill>
            </a:endParaRPr>
          </a:p>
          <a:p>
            <a:r>
              <a:rPr lang="en-US" dirty="0"/>
              <a:t>The building's purpose is shelter, but we build them for financial gain. If it loses its purpose, it loses its value both today and into the future.</a:t>
            </a:r>
            <a:endParaRPr lang="en-US" dirty="0">
              <a:cs typeface="Calibri"/>
            </a:endParaRPr>
          </a:p>
        </p:txBody>
      </p:sp>
      <p:sp>
        <p:nvSpPr>
          <p:cNvPr id="7" name="TextBox 6">
            <a:extLst>
              <a:ext uri="{FF2B5EF4-FFF2-40B4-BE49-F238E27FC236}">
                <a16:creationId xmlns:a16="http://schemas.microsoft.com/office/drawing/2014/main" id="{5D63D893-6872-4623-AA62-A0AB4681692A}"/>
              </a:ext>
            </a:extLst>
          </p:cNvPr>
          <p:cNvSpPr txBox="1"/>
          <p:nvPr/>
        </p:nvSpPr>
        <p:spPr>
          <a:xfrm>
            <a:off x="3434793" y="2316210"/>
            <a:ext cx="2371725" cy="3354765"/>
          </a:xfrm>
          <a:prstGeom prst="rect">
            <a:avLst/>
          </a:prstGeom>
          <a:noFill/>
        </p:spPr>
        <p:txBody>
          <a:bodyPr wrap="square" lIns="91440" tIns="45720" rIns="91440" bIns="45720" rtlCol="0" anchor="t">
            <a:spAutoFit/>
          </a:bodyPr>
          <a:lstStyle/>
          <a:p>
            <a:r>
              <a:rPr lang="en-US" sz="2400" dirty="0">
                <a:solidFill>
                  <a:schemeClr val="bg1"/>
                </a:solidFill>
              </a:rPr>
              <a:t>V</a:t>
            </a:r>
            <a:r>
              <a:rPr lang="en-US" sz="2400" dirty="0"/>
              <a:t>ice Chancellor of Facilities</a:t>
            </a:r>
          </a:p>
          <a:p>
            <a:endParaRPr lang="en-US" sz="2000" dirty="0"/>
          </a:p>
          <a:p>
            <a:r>
              <a:rPr lang="en-US" dirty="0"/>
              <a:t>Managing a campus is about ROI, but timing is critical. If funds are not directed timely and appropriately, revenue is lost today, with  equity being lost into the future.</a:t>
            </a:r>
            <a:endParaRPr lang="en-US" dirty="0">
              <a:cs typeface="Calibri"/>
            </a:endParaRPr>
          </a:p>
        </p:txBody>
      </p:sp>
      <p:sp>
        <p:nvSpPr>
          <p:cNvPr id="8" name="TextBox 7">
            <a:extLst>
              <a:ext uri="{FF2B5EF4-FFF2-40B4-BE49-F238E27FC236}">
                <a16:creationId xmlns:a16="http://schemas.microsoft.com/office/drawing/2014/main" id="{6909DFB3-6EDA-4362-9B72-AE3E15E26172}"/>
              </a:ext>
            </a:extLst>
          </p:cNvPr>
          <p:cNvSpPr txBox="1"/>
          <p:nvPr/>
        </p:nvSpPr>
        <p:spPr>
          <a:xfrm>
            <a:off x="6337189" y="2316210"/>
            <a:ext cx="2454361" cy="3262432"/>
          </a:xfrm>
          <a:prstGeom prst="rect">
            <a:avLst/>
          </a:prstGeom>
          <a:noFill/>
        </p:spPr>
        <p:txBody>
          <a:bodyPr wrap="square" lIns="91440" tIns="45720" rIns="91440" bIns="45720" rtlCol="0" anchor="t">
            <a:spAutoFit/>
          </a:bodyPr>
          <a:lstStyle/>
          <a:p>
            <a:r>
              <a:rPr lang="en-US" sz="2400" dirty="0">
                <a:solidFill>
                  <a:schemeClr val="bg1"/>
                </a:solidFill>
              </a:rPr>
              <a:t>P</a:t>
            </a:r>
            <a:r>
              <a:rPr lang="en-US" sz="2400" dirty="0"/>
              <a:t>hysical Plant</a:t>
            </a:r>
          </a:p>
          <a:p>
            <a:endParaRPr lang="en-US" sz="2000" dirty="0">
              <a:solidFill>
                <a:srgbClr val="FF0000"/>
              </a:solidFill>
            </a:endParaRPr>
          </a:p>
          <a:p>
            <a:endParaRPr lang="en-US" dirty="0"/>
          </a:p>
          <a:p>
            <a:r>
              <a:rPr lang="en-US" dirty="0"/>
              <a:t>The facilities are a mirror, but help is needed for a clear reflection. If the appropriate resources are not available now and for the long term, a things stop working.</a:t>
            </a:r>
            <a:endParaRPr lang="en-US" dirty="0">
              <a:cs typeface="Calibri"/>
            </a:endParaRPr>
          </a:p>
        </p:txBody>
      </p:sp>
      <p:sp>
        <p:nvSpPr>
          <p:cNvPr id="9" name="TextBox 8">
            <a:extLst>
              <a:ext uri="{FF2B5EF4-FFF2-40B4-BE49-F238E27FC236}">
                <a16:creationId xmlns:a16="http://schemas.microsoft.com/office/drawing/2014/main" id="{25FAAAFC-56BB-43D6-AE66-B6131088E557}"/>
              </a:ext>
            </a:extLst>
          </p:cNvPr>
          <p:cNvSpPr txBox="1"/>
          <p:nvPr/>
        </p:nvSpPr>
        <p:spPr>
          <a:xfrm>
            <a:off x="9322222" y="2316210"/>
            <a:ext cx="2215934" cy="2954655"/>
          </a:xfrm>
          <a:prstGeom prst="rect">
            <a:avLst/>
          </a:prstGeom>
          <a:noFill/>
        </p:spPr>
        <p:txBody>
          <a:bodyPr wrap="square" lIns="91440" tIns="45720" rIns="91440" bIns="45720" rtlCol="0" anchor="t">
            <a:spAutoFit/>
          </a:bodyPr>
          <a:lstStyle/>
          <a:p>
            <a:r>
              <a:rPr lang="en-US" sz="2400" dirty="0">
                <a:solidFill>
                  <a:schemeClr val="bg1"/>
                </a:solidFill>
              </a:rPr>
              <a:t>F</a:t>
            </a:r>
            <a:r>
              <a:rPr lang="en-US" sz="2400" dirty="0"/>
              <a:t>acility Engineer</a:t>
            </a:r>
          </a:p>
          <a:p>
            <a:endParaRPr lang="en-US" dirty="0">
              <a:solidFill>
                <a:srgbClr val="FF0000"/>
              </a:solidFill>
            </a:endParaRPr>
          </a:p>
          <a:p>
            <a:endParaRPr lang="en-US" dirty="0"/>
          </a:p>
          <a:p>
            <a:r>
              <a:rPr lang="en-US" dirty="0"/>
              <a:t>The building is a calling, but the right tools make any job easier. If the job can’t be done efficiently, it typically can’t be done correctly.</a:t>
            </a:r>
            <a:endParaRPr lang="en-US" dirty="0">
              <a:cs typeface="Calibri"/>
            </a:endParaRPr>
          </a:p>
        </p:txBody>
      </p:sp>
      <p:sp>
        <p:nvSpPr>
          <p:cNvPr id="5" name="TextBox 4">
            <a:extLst>
              <a:ext uri="{FF2B5EF4-FFF2-40B4-BE49-F238E27FC236}">
                <a16:creationId xmlns:a16="http://schemas.microsoft.com/office/drawing/2014/main" id="{65016720-E55F-4925-87B7-68E19A4D43D0}"/>
              </a:ext>
            </a:extLst>
          </p:cNvPr>
          <p:cNvSpPr txBox="1"/>
          <p:nvPr/>
        </p:nvSpPr>
        <p:spPr>
          <a:xfrm>
            <a:off x="4479969" y="5762487"/>
            <a:ext cx="28322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rPr>
              <a:t>What it Mean to your Team</a:t>
            </a:r>
          </a:p>
        </p:txBody>
      </p:sp>
      <p:sp>
        <p:nvSpPr>
          <p:cNvPr id="3" name="TextBox 2">
            <a:extLst>
              <a:ext uri="{FF2B5EF4-FFF2-40B4-BE49-F238E27FC236}">
                <a16:creationId xmlns:a16="http://schemas.microsoft.com/office/drawing/2014/main" id="{A0BC6D54-8FA2-B2B5-ADFE-C5EEE21F920C}"/>
              </a:ext>
            </a:extLst>
          </p:cNvPr>
          <p:cNvSpPr txBox="1"/>
          <p:nvPr/>
        </p:nvSpPr>
        <p:spPr>
          <a:xfrm>
            <a:off x="489655" y="620950"/>
            <a:ext cx="9549080"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j-lt"/>
                <a:ea typeface="+mn-ea"/>
                <a:cs typeface="+mn-cs"/>
              </a:rPr>
              <a:t>What does this mean for Existing Building?</a:t>
            </a:r>
          </a:p>
        </p:txBody>
      </p:sp>
    </p:spTree>
    <p:extLst>
      <p:ext uri="{BB962C8B-B14F-4D97-AF65-F5344CB8AC3E}">
        <p14:creationId xmlns:p14="http://schemas.microsoft.com/office/powerpoint/2010/main" val="149532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10;&#10;Description automatically generated with medium confidence">
            <a:extLst>
              <a:ext uri="{FF2B5EF4-FFF2-40B4-BE49-F238E27FC236}">
                <a16:creationId xmlns:a16="http://schemas.microsoft.com/office/drawing/2014/main" id="{8C258A9F-209C-4703-B5EB-A932F3CE3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399" y="1037365"/>
            <a:ext cx="7315200" cy="5486400"/>
          </a:xfrm>
          <a:prstGeom prst="rect">
            <a:avLst/>
          </a:prstGeom>
        </p:spPr>
      </p:pic>
      <p:sp>
        <p:nvSpPr>
          <p:cNvPr id="11" name="Oval 10">
            <a:extLst>
              <a:ext uri="{FF2B5EF4-FFF2-40B4-BE49-F238E27FC236}">
                <a16:creationId xmlns:a16="http://schemas.microsoft.com/office/drawing/2014/main" id="{55F725D1-29AA-494E-A4E9-75548B90CDC1}"/>
              </a:ext>
            </a:extLst>
          </p:cNvPr>
          <p:cNvSpPr/>
          <p:nvPr/>
        </p:nvSpPr>
        <p:spPr>
          <a:xfrm>
            <a:off x="5865097" y="3780565"/>
            <a:ext cx="518953" cy="544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D348A27-1ABB-4D2C-BC57-39752473383D}"/>
              </a:ext>
            </a:extLst>
          </p:cNvPr>
          <p:cNvSpPr txBox="1"/>
          <p:nvPr/>
        </p:nvSpPr>
        <p:spPr>
          <a:xfrm>
            <a:off x="1010850" y="0"/>
            <a:ext cx="10170298" cy="1158380"/>
          </a:xfrm>
          <a:prstGeom prst="rect">
            <a:avLst/>
          </a:prstGeom>
        </p:spPr>
        <p:txBody>
          <a:bodyPr vert="horz" lIns="91440" tIns="45720" rIns="91440" bIns="45720" rtlCol="0" anchor="ctr">
            <a:normAutofit fontScale="92500"/>
          </a:bodyPr>
          <a:lstStyle/>
          <a:p>
            <a:pPr marL="0" marR="0" algn="ctr">
              <a:lnSpc>
                <a:spcPct val="90000"/>
              </a:lnSpc>
              <a:spcBef>
                <a:spcPct val="0"/>
              </a:spcBef>
              <a:spcAft>
                <a:spcPts val="600"/>
              </a:spcAft>
            </a:pPr>
            <a:r>
              <a:rPr lang="en-US" sz="5200" b="1" kern="1200" dirty="0">
                <a:solidFill>
                  <a:schemeClr val="tx1"/>
                </a:solidFill>
                <a:effectLst/>
                <a:latin typeface="+mj-lt"/>
                <a:ea typeface="+mj-ea"/>
                <a:cs typeface="+mj-cs"/>
              </a:rPr>
              <a:t>Power vs. Knowledge – Existing Buildings</a:t>
            </a:r>
            <a:endParaRPr lang="en-US" sz="5200" kern="1200" dirty="0">
              <a:solidFill>
                <a:schemeClr val="tx1"/>
              </a:solidFill>
              <a:effectLst/>
              <a:latin typeface="+mj-lt"/>
              <a:ea typeface="+mj-ea"/>
              <a:cs typeface="+mj-cs"/>
            </a:endParaRPr>
          </a:p>
        </p:txBody>
      </p:sp>
      <p:pic>
        <p:nvPicPr>
          <p:cNvPr id="13" name="Picture 12">
            <a:extLst>
              <a:ext uri="{FF2B5EF4-FFF2-40B4-BE49-F238E27FC236}">
                <a16:creationId xmlns:a16="http://schemas.microsoft.com/office/drawing/2014/main" id="{2B8DD7E4-B5AA-40A3-AF9C-427DEBEA90BD}"/>
              </a:ext>
            </a:extLst>
          </p:cNvPr>
          <p:cNvPicPr>
            <a:picLocks noChangeAspect="1"/>
          </p:cNvPicPr>
          <p:nvPr/>
        </p:nvPicPr>
        <p:blipFill>
          <a:blip r:embed="rId4"/>
          <a:stretch>
            <a:fillRect/>
          </a:stretch>
        </p:blipFill>
        <p:spPr>
          <a:xfrm>
            <a:off x="426045" y="912900"/>
            <a:ext cx="11339907" cy="1646003"/>
          </a:xfrm>
          <a:prstGeom prst="rect">
            <a:avLst/>
          </a:prstGeom>
        </p:spPr>
      </p:pic>
      <p:pic>
        <p:nvPicPr>
          <p:cNvPr id="14" name="Picture 13">
            <a:extLst>
              <a:ext uri="{FF2B5EF4-FFF2-40B4-BE49-F238E27FC236}">
                <a16:creationId xmlns:a16="http://schemas.microsoft.com/office/drawing/2014/main" id="{E70623C6-9467-4299-95A9-5A891517E2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77524" y="1008315"/>
            <a:ext cx="823772" cy="526299"/>
          </a:xfrm>
          <a:prstGeom prst="rect">
            <a:avLst/>
          </a:prstGeom>
        </p:spPr>
      </p:pic>
      <p:pic>
        <p:nvPicPr>
          <p:cNvPr id="15" name="Picture 14">
            <a:extLst>
              <a:ext uri="{FF2B5EF4-FFF2-40B4-BE49-F238E27FC236}">
                <a16:creationId xmlns:a16="http://schemas.microsoft.com/office/drawing/2014/main" id="{FFF723EE-20C8-4D53-A885-FDEAE38F587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38086" y="998119"/>
            <a:ext cx="823772" cy="526299"/>
          </a:xfrm>
          <a:prstGeom prst="rect">
            <a:avLst/>
          </a:prstGeom>
        </p:spPr>
      </p:pic>
      <p:pic>
        <p:nvPicPr>
          <p:cNvPr id="16" name="Picture 15">
            <a:extLst>
              <a:ext uri="{FF2B5EF4-FFF2-40B4-BE49-F238E27FC236}">
                <a16:creationId xmlns:a16="http://schemas.microsoft.com/office/drawing/2014/main" id="{336696AF-CF72-49A3-9C82-FF7DF65D0C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016696" y="1018047"/>
            <a:ext cx="823772" cy="526299"/>
          </a:xfrm>
          <a:prstGeom prst="rect">
            <a:avLst/>
          </a:prstGeom>
        </p:spPr>
      </p:pic>
      <p:pic>
        <p:nvPicPr>
          <p:cNvPr id="24" name="Picture 23">
            <a:extLst>
              <a:ext uri="{FF2B5EF4-FFF2-40B4-BE49-F238E27FC236}">
                <a16:creationId xmlns:a16="http://schemas.microsoft.com/office/drawing/2014/main" id="{5C4876F4-004D-40C1-B951-A81E132F0845}"/>
              </a:ext>
            </a:extLst>
          </p:cNvPr>
          <p:cNvPicPr>
            <a:picLocks noChangeAspect="1"/>
          </p:cNvPicPr>
          <p:nvPr/>
        </p:nvPicPr>
        <p:blipFill>
          <a:blip r:embed="rId6"/>
          <a:stretch>
            <a:fillRect/>
          </a:stretch>
        </p:blipFill>
        <p:spPr>
          <a:xfrm>
            <a:off x="207449" y="5634071"/>
            <a:ext cx="11777102" cy="1014159"/>
          </a:xfrm>
          <a:prstGeom prst="rect">
            <a:avLst/>
          </a:prstGeom>
        </p:spPr>
      </p:pic>
      <p:pic>
        <p:nvPicPr>
          <p:cNvPr id="5" name="Picture 4">
            <a:extLst>
              <a:ext uri="{FF2B5EF4-FFF2-40B4-BE49-F238E27FC236}">
                <a16:creationId xmlns:a16="http://schemas.microsoft.com/office/drawing/2014/main" id="{A02194E8-9BB5-4D0B-B47A-15DF283A2E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124287" y="973665"/>
            <a:ext cx="885825" cy="504825"/>
          </a:xfrm>
          <a:prstGeom prst="rect">
            <a:avLst/>
          </a:prstGeom>
        </p:spPr>
      </p:pic>
      <p:pic>
        <p:nvPicPr>
          <p:cNvPr id="19" name="Picture 18">
            <a:extLst>
              <a:ext uri="{FF2B5EF4-FFF2-40B4-BE49-F238E27FC236}">
                <a16:creationId xmlns:a16="http://schemas.microsoft.com/office/drawing/2014/main" id="{F276F67F-D9DD-41D7-9B01-807241A3B51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803531" y="998119"/>
            <a:ext cx="885825" cy="504825"/>
          </a:xfrm>
          <a:prstGeom prst="rect">
            <a:avLst/>
          </a:prstGeom>
        </p:spPr>
      </p:pic>
      <p:pic>
        <p:nvPicPr>
          <p:cNvPr id="20" name="Picture 19">
            <a:extLst>
              <a:ext uri="{FF2B5EF4-FFF2-40B4-BE49-F238E27FC236}">
                <a16:creationId xmlns:a16="http://schemas.microsoft.com/office/drawing/2014/main" id="{C8FDB23B-6B57-4B2B-8BAB-D22451EEB6B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611575" y="1019593"/>
            <a:ext cx="885825" cy="504825"/>
          </a:xfrm>
          <a:prstGeom prst="rect">
            <a:avLst/>
          </a:prstGeom>
        </p:spPr>
      </p:pic>
    </p:spTree>
    <p:extLst>
      <p:ext uri="{BB962C8B-B14F-4D97-AF65-F5344CB8AC3E}">
        <p14:creationId xmlns:p14="http://schemas.microsoft.com/office/powerpoint/2010/main" val="421227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window, building, ledge&#10;&#10;Description automatically generated">
            <a:extLst>
              <a:ext uri="{FF2B5EF4-FFF2-40B4-BE49-F238E27FC236}">
                <a16:creationId xmlns:a16="http://schemas.microsoft.com/office/drawing/2014/main" id="{6E056D1E-7FB6-4C2D-B558-C666610C6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42" y="1376986"/>
            <a:ext cx="4116070" cy="3528060"/>
          </a:xfrm>
          <a:prstGeom prst="rect">
            <a:avLst/>
          </a:prstGeom>
        </p:spPr>
      </p:pic>
      <p:sp>
        <p:nvSpPr>
          <p:cNvPr id="9" name="Rectangle 8">
            <a:extLst>
              <a:ext uri="{FF2B5EF4-FFF2-40B4-BE49-F238E27FC236}">
                <a16:creationId xmlns:a16="http://schemas.microsoft.com/office/drawing/2014/main" id="{E3699202-709D-445A-9BD8-0F4B19A3C8EF}"/>
              </a:ext>
            </a:extLst>
          </p:cNvPr>
          <p:cNvSpPr/>
          <p:nvPr/>
        </p:nvSpPr>
        <p:spPr>
          <a:xfrm>
            <a:off x="2918896" y="264807"/>
            <a:ext cx="7987829" cy="923330"/>
          </a:xfrm>
          <a:prstGeom prst="rect">
            <a:avLst/>
          </a:prstGeom>
          <a:noFill/>
        </p:spPr>
        <p:txBody>
          <a:bodyPr wrap="none" lIns="91440" tIns="45720" rIns="91440" bIns="45720">
            <a:spAutoFit/>
          </a:bodyPr>
          <a:lstStyle/>
          <a:p>
            <a:pPr algn="ctr"/>
            <a:r>
              <a:rPr lang="en-US" sz="5400" b="1" i="1" dirty="0">
                <a:ln w="9525">
                  <a:solidFill>
                    <a:schemeClr val="bg1"/>
                  </a:solidFill>
                  <a:prstDash val="solid"/>
                </a:ln>
              </a:rPr>
              <a:t>Vast majority of Intrusion…</a:t>
            </a:r>
          </a:p>
        </p:txBody>
      </p:sp>
      <p:sp>
        <p:nvSpPr>
          <p:cNvPr id="10" name="Rectangle 9">
            <a:extLst>
              <a:ext uri="{FF2B5EF4-FFF2-40B4-BE49-F238E27FC236}">
                <a16:creationId xmlns:a16="http://schemas.microsoft.com/office/drawing/2014/main" id="{864F3427-52CB-40BC-9AF5-81999A54BD08}"/>
              </a:ext>
            </a:extLst>
          </p:cNvPr>
          <p:cNvSpPr/>
          <p:nvPr/>
        </p:nvSpPr>
        <p:spPr>
          <a:xfrm>
            <a:off x="1099011" y="5745639"/>
            <a:ext cx="7895110" cy="923330"/>
          </a:xfrm>
          <a:prstGeom prst="rect">
            <a:avLst/>
          </a:prstGeom>
          <a:noFill/>
        </p:spPr>
        <p:txBody>
          <a:bodyPr wrap="none" lIns="91440" tIns="45720" rIns="91440" bIns="45720">
            <a:spAutoFit/>
          </a:bodyPr>
          <a:lstStyle/>
          <a:p>
            <a:pPr algn="ctr"/>
            <a:r>
              <a:rPr lang="en-US" sz="5400" b="1" i="1" dirty="0">
                <a:ln w="9525">
                  <a:solidFill>
                    <a:schemeClr val="bg1"/>
                  </a:solidFill>
                  <a:prstDash val="solid"/>
                </a:ln>
              </a:rPr>
              <a:t>is not puddles on the floor!</a:t>
            </a:r>
          </a:p>
        </p:txBody>
      </p:sp>
      <p:pic>
        <p:nvPicPr>
          <p:cNvPr id="3" name="Picture 2">
            <a:extLst>
              <a:ext uri="{FF2B5EF4-FFF2-40B4-BE49-F238E27FC236}">
                <a16:creationId xmlns:a16="http://schemas.microsoft.com/office/drawing/2014/main" id="{69217605-929C-473A-A8E2-ED9DA0F4551B}"/>
              </a:ext>
            </a:extLst>
          </p:cNvPr>
          <p:cNvPicPr>
            <a:picLocks noChangeAspect="1"/>
          </p:cNvPicPr>
          <p:nvPr/>
        </p:nvPicPr>
        <p:blipFill>
          <a:blip r:embed="rId4"/>
          <a:stretch>
            <a:fillRect/>
          </a:stretch>
        </p:blipFill>
        <p:spPr>
          <a:xfrm>
            <a:off x="3375743" y="1607211"/>
            <a:ext cx="4822294" cy="4136364"/>
          </a:xfrm>
          <a:prstGeom prst="rect">
            <a:avLst/>
          </a:prstGeom>
        </p:spPr>
      </p:pic>
      <p:pic>
        <p:nvPicPr>
          <p:cNvPr id="5" name="Picture 4">
            <a:extLst>
              <a:ext uri="{FF2B5EF4-FFF2-40B4-BE49-F238E27FC236}">
                <a16:creationId xmlns:a16="http://schemas.microsoft.com/office/drawing/2014/main" id="{DD5056B8-A1D6-485D-8089-E84D5FF001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3739" y="1969877"/>
            <a:ext cx="4374549" cy="3280912"/>
          </a:xfrm>
          <a:prstGeom prst="rect">
            <a:avLst/>
          </a:prstGeom>
        </p:spPr>
      </p:pic>
    </p:spTree>
    <p:extLst>
      <p:ext uri="{BB962C8B-B14F-4D97-AF65-F5344CB8AC3E}">
        <p14:creationId xmlns:p14="http://schemas.microsoft.com/office/powerpoint/2010/main" val="260570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2979D3-25FF-4E69-8A3B-CB87EC885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086" y="1571415"/>
            <a:ext cx="3806046" cy="2831040"/>
          </a:xfrm>
          <a:prstGeom prst="rect">
            <a:avLst/>
          </a:prstGeom>
        </p:spPr>
      </p:pic>
      <p:pic>
        <p:nvPicPr>
          <p:cNvPr id="9" name="Picture 8">
            <a:extLst>
              <a:ext uri="{FF2B5EF4-FFF2-40B4-BE49-F238E27FC236}">
                <a16:creationId xmlns:a16="http://schemas.microsoft.com/office/drawing/2014/main" id="{D09A8340-B866-4B28-9FAD-70B72F62FA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518" y="2221109"/>
            <a:ext cx="4136938" cy="3069338"/>
          </a:xfrm>
          <a:prstGeom prst="rect">
            <a:avLst/>
          </a:prstGeom>
        </p:spPr>
      </p:pic>
      <p:pic>
        <p:nvPicPr>
          <p:cNvPr id="3" name="Picture 2" descr="A picture containing sky, outdoor, ground, nature&#10;&#10;Description automatically generated">
            <a:extLst>
              <a:ext uri="{FF2B5EF4-FFF2-40B4-BE49-F238E27FC236}">
                <a16:creationId xmlns:a16="http://schemas.microsoft.com/office/drawing/2014/main" id="{4EB1FCD0-6293-462E-8A1C-D16EF4A7D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7067" y="1455314"/>
            <a:ext cx="4738248" cy="3160411"/>
          </a:xfrm>
          <a:prstGeom prst="rect">
            <a:avLst/>
          </a:prstGeom>
        </p:spPr>
      </p:pic>
      <p:sp>
        <p:nvSpPr>
          <p:cNvPr id="16" name="TextBox 15">
            <a:extLst>
              <a:ext uri="{FF2B5EF4-FFF2-40B4-BE49-F238E27FC236}">
                <a16:creationId xmlns:a16="http://schemas.microsoft.com/office/drawing/2014/main" id="{CCE322E2-B822-427A-87B8-BCDBE39A047C}"/>
              </a:ext>
            </a:extLst>
          </p:cNvPr>
          <p:cNvSpPr txBox="1"/>
          <p:nvPr/>
        </p:nvSpPr>
        <p:spPr>
          <a:xfrm>
            <a:off x="275462" y="265188"/>
            <a:ext cx="11877675" cy="923330"/>
          </a:xfrm>
          <a:prstGeom prst="rect">
            <a:avLst/>
          </a:prstGeom>
          <a:noFill/>
        </p:spPr>
        <p:txBody>
          <a:bodyPr wrap="square" rtlCol="0">
            <a:spAutoFit/>
          </a:bodyPr>
          <a:lstStyle/>
          <a:p>
            <a:r>
              <a:rPr lang="en-US" sz="5400" b="1" i="1" dirty="0"/>
              <a:t>Yesterdays Building Envelope…</a:t>
            </a:r>
          </a:p>
        </p:txBody>
      </p:sp>
      <p:sp>
        <p:nvSpPr>
          <p:cNvPr id="17" name="TextBox 16">
            <a:extLst>
              <a:ext uri="{FF2B5EF4-FFF2-40B4-BE49-F238E27FC236}">
                <a16:creationId xmlns:a16="http://schemas.microsoft.com/office/drawing/2014/main" id="{4696B724-F927-4972-933E-CD84BCEEC0FE}"/>
              </a:ext>
            </a:extLst>
          </p:cNvPr>
          <p:cNvSpPr txBox="1"/>
          <p:nvPr/>
        </p:nvSpPr>
        <p:spPr>
          <a:xfrm>
            <a:off x="1834501" y="5483625"/>
            <a:ext cx="10085139" cy="923330"/>
          </a:xfrm>
          <a:prstGeom prst="rect">
            <a:avLst/>
          </a:prstGeom>
          <a:noFill/>
        </p:spPr>
        <p:txBody>
          <a:bodyPr wrap="square" rtlCol="0">
            <a:spAutoFit/>
          </a:bodyPr>
          <a:lstStyle/>
          <a:p>
            <a:pPr algn="r"/>
            <a:r>
              <a:rPr lang="en-US" sz="5400" b="1" i="1" dirty="0"/>
              <a:t>is not Today’s Building Envelope! </a:t>
            </a:r>
          </a:p>
        </p:txBody>
      </p:sp>
    </p:spTree>
    <p:extLst>
      <p:ext uri="{BB962C8B-B14F-4D97-AF65-F5344CB8AC3E}">
        <p14:creationId xmlns:p14="http://schemas.microsoft.com/office/powerpoint/2010/main" val="217674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CEB699-DD4D-4560-93FD-D29A350CD11A}"/>
              </a:ext>
            </a:extLst>
          </p:cNvPr>
          <p:cNvPicPr>
            <a:picLocks noChangeAspect="1"/>
          </p:cNvPicPr>
          <p:nvPr/>
        </p:nvPicPr>
        <p:blipFill>
          <a:blip r:embed="rId3"/>
          <a:stretch>
            <a:fillRect/>
          </a:stretch>
        </p:blipFill>
        <p:spPr>
          <a:xfrm>
            <a:off x="1238864" y="1281289"/>
            <a:ext cx="5309420" cy="3982065"/>
          </a:xfrm>
          <a:prstGeom prst="rect">
            <a:avLst/>
          </a:prstGeom>
        </p:spPr>
      </p:pic>
      <p:pic>
        <p:nvPicPr>
          <p:cNvPr id="8" name="Picture 7" descr="A picture containing engine&#10;&#10;Description automatically generated">
            <a:extLst>
              <a:ext uri="{FF2B5EF4-FFF2-40B4-BE49-F238E27FC236}">
                <a16:creationId xmlns:a16="http://schemas.microsoft.com/office/drawing/2014/main" id="{AC5B4C81-D778-49A1-A0B2-34D6C35D7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515" y="2012598"/>
            <a:ext cx="5490621" cy="3657600"/>
          </a:xfrm>
          <a:prstGeom prst="rect">
            <a:avLst/>
          </a:prstGeom>
        </p:spPr>
      </p:pic>
      <p:sp>
        <p:nvSpPr>
          <p:cNvPr id="16" name="Rectangle 15">
            <a:extLst>
              <a:ext uri="{FF2B5EF4-FFF2-40B4-BE49-F238E27FC236}">
                <a16:creationId xmlns:a16="http://schemas.microsoft.com/office/drawing/2014/main" id="{4B2A0B79-3E3E-4E94-A28A-29649FC5BD5C}"/>
              </a:ext>
            </a:extLst>
          </p:cNvPr>
          <p:cNvSpPr/>
          <p:nvPr/>
        </p:nvSpPr>
        <p:spPr>
          <a:xfrm>
            <a:off x="203785" y="208673"/>
            <a:ext cx="9331465" cy="923330"/>
          </a:xfrm>
          <a:prstGeom prst="rect">
            <a:avLst/>
          </a:prstGeom>
          <a:noFill/>
        </p:spPr>
        <p:txBody>
          <a:bodyPr wrap="none" lIns="91440" tIns="45720" rIns="91440" bIns="45720">
            <a:spAutoFit/>
          </a:bodyPr>
          <a:lstStyle/>
          <a:p>
            <a:pPr algn="ctr"/>
            <a:r>
              <a:rPr lang="en-US" sz="5400" b="1" i="1" dirty="0">
                <a:ln w="9525">
                  <a:solidFill>
                    <a:schemeClr val="bg1"/>
                  </a:solidFill>
                  <a:prstDash val="solid"/>
                </a:ln>
              </a:rPr>
              <a:t>Tomorrow’s Building Envelope…</a:t>
            </a:r>
          </a:p>
        </p:txBody>
      </p:sp>
      <p:sp>
        <p:nvSpPr>
          <p:cNvPr id="17" name="Rectangle 16">
            <a:extLst>
              <a:ext uri="{FF2B5EF4-FFF2-40B4-BE49-F238E27FC236}">
                <a16:creationId xmlns:a16="http://schemas.microsoft.com/office/drawing/2014/main" id="{18E069B5-4287-4CF0-82FF-04A9841D1E2B}"/>
              </a:ext>
            </a:extLst>
          </p:cNvPr>
          <p:cNvSpPr/>
          <p:nvPr/>
        </p:nvSpPr>
        <p:spPr>
          <a:xfrm>
            <a:off x="2712698" y="5770322"/>
            <a:ext cx="6386685" cy="923330"/>
          </a:xfrm>
          <a:prstGeom prst="rect">
            <a:avLst/>
          </a:prstGeom>
          <a:noFill/>
        </p:spPr>
        <p:txBody>
          <a:bodyPr wrap="none" lIns="91440" tIns="45720" rIns="91440" bIns="45720">
            <a:spAutoFit/>
          </a:bodyPr>
          <a:lstStyle/>
          <a:p>
            <a:pPr algn="ctr"/>
            <a:r>
              <a:rPr lang="en-US" sz="5400" b="1" i="1" dirty="0">
                <a:ln w="9525">
                  <a:solidFill>
                    <a:schemeClr val="bg1"/>
                  </a:solidFill>
                  <a:prstDash val="solid"/>
                </a:ln>
              </a:rPr>
              <a:t>is the whole building!</a:t>
            </a:r>
          </a:p>
        </p:txBody>
      </p:sp>
    </p:spTree>
    <p:extLst>
      <p:ext uri="{BB962C8B-B14F-4D97-AF65-F5344CB8AC3E}">
        <p14:creationId xmlns:p14="http://schemas.microsoft.com/office/powerpoint/2010/main" val="43449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3E0217-4388-408A-B242-6E919A17D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552" y="1498364"/>
            <a:ext cx="3945475" cy="3571610"/>
          </a:xfrm>
          <a:prstGeom prst="rect">
            <a:avLst/>
          </a:prstGeom>
        </p:spPr>
      </p:pic>
      <p:pic>
        <p:nvPicPr>
          <p:cNvPr id="5" name="Picture 4" descr="A picture containing indoor, steel&#10;&#10;Description automatically generated">
            <a:extLst>
              <a:ext uri="{FF2B5EF4-FFF2-40B4-BE49-F238E27FC236}">
                <a16:creationId xmlns:a16="http://schemas.microsoft.com/office/drawing/2014/main" id="{5BCC07D3-8B31-4EEB-9742-1FF3C61B6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505" y="1824301"/>
            <a:ext cx="5892224" cy="3505873"/>
          </a:xfrm>
          <a:prstGeom prst="rect">
            <a:avLst/>
          </a:prstGeom>
        </p:spPr>
      </p:pic>
      <p:pic>
        <p:nvPicPr>
          <p:cNvPr id="3" name="Picture 2" descr="A picture containing building, ground, walkway&#10;&#10;Description automatically generated">
            <a:extLst>
              <a:ext uri="{FF2B5EF4-FFF2-40B4-BE49-F238E27FC236}">
                <a16:creationId xmlns:a16="http://schemas.microsoft.com/office/drawing/2014/main" id="{10A0E0BD-4B3F-41CC-86B8-4009198C4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920" y="2795026"/>
            <a:ext cx="4962037" cy="3312160"/>
          </a:xfrm>
          <a:prstGeom prst="rect">
            <a:avLst/>
          </a:prstGeom>
        </p:spPr>
      </p:pic>
      <p:sp>
        <p:nvSpPr>
          <p:cNvPr id="14" name="Rectangle 13">
            <a:extLst>
              <a:ext uri="{FF2B5EF4-FFF2-40B4-BE49-F238E27FC236}">
                <a16:creationId xmlns:a16="http://schemas.microsoft.com/office/drawing/2014/main" id="{C8832753-0AD5-4E7F-A303-BDD234E79D52}"/>
              </a:ext>
            </a:extLst>
          </p:cNvPr>
          <p:cNvSpPr/>
          <p:nvPr/>
        </p:nvSpPr>
        <p:spPr>
          <a:xfrm>
            <a:off x="4174587" y="206986"/>
            <a:ext cx="7566944" cy="923330"/>
          </a:xfrm>
          <a:prstGeom prst="rect">
            <a:avLst/>
          </a:prstGeom>
          <a:noFill/>
        </p:spPr>
        <p:txBody>
          <a:bodyPr wrap="none" lIns="91440" tIns="45720" rIns="91440" bIns="45720">
            <a:spAutoFit/>
          </a:bodyPr>
          <a:lstStyle/>
          <a:p>
            <a:pPr algn="ctr"/>
            <a:r>
              <a:rPr lang="en-US" sz="5400" b="1" i="1" dirty="0">
                <a:ln w="9525">
                  <a:solidFill>
                    <a:schemeClr val="bg1"/>
                  </a:solidFill>
                  <a:prstDash val="solid"/>
                </a:ln>
              </a:rPr>
              <a:t>Building Enclosure leaks…</a:t>
            </a:r>
          </a:p>
        </p:txBody>
      </p:sp>
      <p:sp>
        <p:nvSpPr>
          <p:cNvPr id="15" name="Rectangle 14">
            <a:extLst>
              <a:ext uri="{FF2B5EF4-FFF2-40B4-BE49-F238E27FC236}">
                <a16:creationId xmlns:a16="http://schemas.microsoft.com/office/drawing/2014/main" id="{528C1E0C-820E-4FCD-97D9-337E9C854609}"/>
              </a:ext>
            </a:extLst>
          </p:cNvPr>
          <p:cNvSpPr/>
          <p:nvPr/>
        </p:nvSpPr>
        <p:spPr>
          <a:xfrm>
            <a:off x="872207" y="5615136"/>
            <a:ext cx="5610703" cy="923330"/>
          </a:xfrm>
          <a:prstGeom prst="rect">
            <a:avLst/>
          </a:prstGeom>
          <a:noFill/>
        </p:spPr>
        <p:txBody>
          <a:bodyPr wrap="none" lIns="91440" tIns="45720" rIns="91440" bIns="45720">
            <a:spAutoFit/>
          </a:bodyPr>
          <a:lstStyle/>
          <a:p>
            <a:pPr algn="ctr"/>
            <a:r>
              <a:rPr lang="en-US" sz="5400" b="1" i="1" dirty="0">
                <a:ln w="9525">
                  <a:solidFill>
                    <a:schemeClr val="bg1"/>
                  </a:solidFill>
                  <a:prstDash val="solid"/>
                </a:ln>
              </a:rPr>
              <a:t>have hidden costs!</a:t>
            </a:r>
          </a:p>
        </p:txBody>
      </p:sp>
    </p:spTree>
    <p:extLst>
      <p:ext uri="{BB962C8B-B14F-4D97-AF65-F5344CB8AC3E}">
        <p14:creationId xmlns:p14="http://schemas.microsoft.com/office/powerpoint/2010/main" val="302324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ground, indoor, building, floor&#10;&#10;Description automatically generated">
            <a:extLst>
              <a:ext uri="{FF2B5EF4-FFF2-40B4-BE49-F238E27FC236}">
                <a16:creationId xmlns:a16="http://schemas.microsoft.com/office/drawing/2014/main" id="{A139DFE8-6A5F-404B-962D-347FCFCB76E8}"/>
              </a:ext>
            </a:extLst>
          </p:cNvPr>
          <p:cNvPicPr>
            <a:picLocks noChangeAspect="1"/>
          </p:cNvPicPr>
          <p:nvPr/>
        </p:nvPicPr>
        <p:blipFill rotWithShape="1">
          <a:blip r:embed="rId3">
            <a:extLst>
              <a:ext uri="{28A0092B-C50C-407E-A947-70E740481C1C}">
                <a14:useLocalDpi xmlns:a14="http://schemas.microsoft.com/office/drawing/2010/main" val="0"/>
              </a:ext>
            </a:extLst>
          </a:blip>
          <a:srcRect l="1251" r="4986"/>
          <a:stretch/>
        </p:blipFill>
        <p:spPr>
          <a:xfrm>
            <a:off x="1" y="10"/>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9E7A30-E128-4996-831C-8C647D05EC3E}"/>
              </a:ext>
            </a:extLst>
          </p:cNvPr>
          <p:cNvSpPr txBox="1"/>
          <p:nvPr/>
        </p:nvSpPr>
        <p:spPr>
          <a:xfrm>
            <a:off x="8366762" y="875768"/>
            <a:ext cx="3822189" cy="561841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The Fatal Funnel:</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Non-revenue generating space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Reduction in Maintenance Funds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Inefficient building and systems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Mold and sick building syndrome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Expensive emergency repairs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Devaluation of the property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2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F342CA5-DE32-43B6-8B01-9C54406E7B51}"/>
              </a:ext>
            </a:extLst>
          </p:cNvPr>
          <p:cNvPicPr>
            <a:picLocks noChangeAspect="1"/>
          </p:cNvPicPr>
          <p:nvPr/>
        </p:nvPicPr>
        <p:blipFill rotWithShape="1">
          <a:blip r:embed="rId3"/>
          <a:srcRect t="952" b="13599"/>
          <a:stretch/>
        </p:blipFill>
        <p:spPr>
          <a:xfrm>
            <a:off x="3060083" y="-13845"/>
            <a:ext cx="9669642" cy="6857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AC47098-0272-4DFA-A88C-1E0045F95231}"/>
              </a:ext>
            </a:extLst>
          </p:cNvPr>
          <p:cNvSpPr/>
          <p:nvPr/>
        </p:nvSpPr>
        <p:spPr>
          <a:xfrm>
            <a:off x="127819" y="-27700"/>
            <a:ext cx="4136493"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w="9525">
                  <a:solidFill>
                    <a:prstClr val="white"/>
                  </a:solidFill>
                  <a:prstDash val="solid"/>
                </a:ln>
                <a:solidFill>
                  <a:prstClr val="black"/>
                </a:solidFill>
                <a:effectLst/>
                <a:uLnTx/>
                <a:uFillTx/>
                <a:latin typeface="Calibri" panose="020F0502020204030204"/>
                <a:ea typeface="+mn-ea"/>
                <a:cs typeface="+mn-cs"/>
              </a:rPr>
              <a:t>This is… preventable.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1" u="none" strike="noStrike" kern="1200" cap="none" spc="0" normalizeH="0" baseline="0" noProof="0" dirty="0">
              <a:ln w="9525">
                <a:solidFill>
                  <a:prstClr val="white"/>
                </a:solidFill>
                <a:prstDash val="solid"/>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59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3E8096-F6DF-4359-834C-4395C3D03791}"/>
              </a:ext>
            </a:extLst>
          </p:cNvPr>
          <p:cNvSpPr txBox="1"/>
          <p:nvPr/>
        </p:nvSpPr>
        <p:spPr>
          <a:xfrm>
            <a:off x="904567" y="506014"/>
            <a:ext cx="9488129" cy="1107996"/>
          </a:xfrm>
          <a:prstGeom prst="rect">
            <a:avLst/>
          </a:prstGeom>
          <a:noFill/>
        </p:spPr>
        <p:txBody>
          <a:bodyPr wrap="square">
            <a:spAutoFit/>
          </a:bodyPr>
          <a:lstStyle/>
          <a:p>
            <a:r>
              <a:rPr lang="en-US" sz="6600" dirty="0"/>
              <a:t>What is Air Conditioning?</a:t>
            </a:r>
          </a:p>
        </p:txBody>
      </p:sp>
      <p:sp>
        <p:nvSpPr>
          <p:cNvPr id="8" name="TextBox 7">
            <a:extLst>
              <a:ext uri="{FF2B5EF4-FFF2-40B4-BE49-F238E27FC236}">
                <a16:creationId xmlns:a16="http://schemas.microsoft.com/office/drawing/2014/main" id="{27E67772-E20D-4630-862C-4EA4B5AAC29C}"/>
              </a:ext>
            </a:extLst>
          </p:cNvPr>
          <p:cNvSpPr txBox="1"/>
          <p:nvPr/>
        </p:nvSpPr>
        <p:spPr>
          <a:xfrm>
            <a:off x="1064072" y="1988312"/>
            <a:ext cx="9694607" cy="3970318"/>
          </a:xfrm>
          <a:prstGeom prst="rect">
            <a:avLst/>
          </a:prstGeom>
          <a:noFill/>
        </p:spPr>
        <p:txBody>
          <a:bodyPr wrap="square">
            <a:spAutoFit/>
          </a:bodyPr>
          <a:lstStyle/>
          <a:p>
            <a:pPr algn="l"/>
            <a:r>
              <a:rPr lang="en-US" sz="2800" b="0" i="0" dirty="0">
                <a:solidFill>
                  <a:srgbClr val="202122"/>
                </a:solidFill>
                <a:effectLst/>
                <a:latin typeface="+mj-lt"/>
              </a:rPr>
              <a:t>The 1902 installation marked the birth of air conditioning because of the addition of humidity control, which led to the recognition by authorities in the field that A/C must perform four basic functions:</a:t>
            </a:r>
          </a:p>
          <a:p>
            <a:pPr algn="l"/>
            <a:endParaRPr lang="en-US" sz="2800" b="0" i="0" dirty="0">
              <a:solidFill>
                <a:srgbClr val="202122"/>
              </a:solidFill>
              <a:effectLst/>
              <a:latin typeface="+mj-lt"/>
            </a:endParaRPr>
          </a:p>
          <a:p>
            <a:pPr marL="514350" indent="-514350" algn="l">
              <a:buFont typeface="+mj-lt"/>
              <a:buAutoNum type="arabicPeriod"/>
            </a:pPr>
            <a:r>
              <a:rPr lang="en-US" sz="2800" b="0" i="0" dirty="0">
                <a:solidFill>
                  <a:srgbClr val="202122"/>
                </a:solidFill>
                <a:effectLst/>
                <a:latin typeface="+mj-lt"/>
              </a:rPr>
              <a:t>Control Temperature</a:t>
            </a:r>
            <a:endParaRPr lang="en-US" sz="2800" dirty="0">
              <a:solidFill>
                <a:srgbClr val="202122"/>
              </a:solidFill>
              <a:latin typeface="+mj-lt"/>
            </a:endParaRPr>
          </a:p>
          <a:p>
            <a:pPr marL="514350" indent="-514350" algn="l">
              <a:buFont typeface="+mj-lt"/>
              <a:buAutoNum type="arabicPeriod"/>
            </a:pPr>
            <a:r>
              <a:rPr lang="en-US" sz="2800" b="0" i="0" dirty="0">
                <a:solidFill>
                  <a:srgbClr val="202122"/>
                </a:solidFill>
                <a:effectLst/>
                <a:latin typeface="+mj-lt"/>
              </a:rPr>
              <a:t>Control Humidity</a:t>
            </a:r>
            <a:endParaRPr lang="en-US" sz="2800" dirty="0">
              <a:solidFill>
                <a:srgbClr val="202122"/>
              </a:solidFill>
              <a:latin typeface="+mj-lt"/>
            </a:endParaRPr>
          </a:p>
          <a:p>
            <a:pPr marL="514350" indent="-514350" algn="l">
              <a:buFont typeface="+mj-lt"/>
              <a:buAutoNum type="arabicPeriod"/>
            </a:pPr>
            <a:r>
              <a:rPr lang="en-US" sz="2800" b="0" i="0" dirty="0">
                <a:solidFill>
                  <a:srgbClr val="202122"/>
                </a:solidFill>
                <a:effectLst/>
                <a:latin typeface="+mj-lt"/>
              </a:rPr>
              <a:t>Control Air Circulation and Ventilation</a:t>
            </a:r>
            <a:endParaRPr lang="en-US" sz="2800" dirty="0">
              <a:solidFill>
                <a:srgbClr val="202122"/>
              </a:solidFill>
              <a:latin typeface="+mj-lt"/>
            </a:endParaRPr>
          </a:p>
          <a:p>
            <a:pPr marL="514350" indent="-514350" algn="l">
              <a:buFont typeface="+mj-lt"/>
              <a:buAutoNum type="arabicPeriod"/>
            </a:pPr>
            <a:r>
              <a:rPr lang="en-US" sz="2800" b="0" i="0" dirty="0">
                <a:solidFill>
                  <a:srgbClr val="202122"/>
                </a:solidFill>
                <a:effectLst/>
                <a:latin typeface="+mj-lt"/>
              </a:rPr>
              <a:t>Cleanse the Air</a:t>
            </a:r>
          </a:p>
        </p:txBody>
      </p:sp>
    </p:spTree>
    <p:extLst>
      <p:ext uri="{BB962C8B-B14F-4D97-AF65-F5344CB8AC3E}">
        <p14:creationId xmlns:p14="http://schemas.microsoft.com/office/powerpoint/2010/main" val="257555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C2978512-2DE8-063E-3F61-73CF5CD38662}"/>
              </a:ext>
            </a:extLst>
          </p:cNvPr>
          <p:cNvSpPr txBox="1">
            <a:spLocks/>
          </p:cNvSpPr>
          <p:nvPr/>
        </p:nvSpPr>
        <p:spPr>
          <a:xfrm>
            <a:off x="553093" y="1186668"/>
            <a:ext cx="6905544" cy="1707678"/>
          </a:xfrm>
          <a:prstGeom prst="rect">
            <a:avLst/>
          </a:prstGeom>
        </p:spPr>
        <p:txBody>
          <a:bodyPr vert="horz" lIns="91440" tIns="45720" rIns="91440" bIns="45720" rtlCol="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4400" b="1" kern="1200" baseline="0">
                <a:solidFill>
                  <a:srgbClr val="0037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400" b="1" i="0" u="none" strike="noStrike" kern="1200" cap="none" spc="0" normalizeH="0" baseline="0" noProof="0">
                <a:ln>
                  <a:noFill/>
                </a:ln>
                <a:solidFill>
                  <a:srgbClr val="003768"/>
                </a:solidFill>
                <a:effectLst/>
                <a:uLnTx/>
                <a:uFillTx/>
                <a:latin typeface="Arial"/>
                <a:ea typeface="+mn-ea"/>
                <a:cs typeface="+mn-cs"/>
              </a:rPr>
              <a:t>David Leslie, RWC</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400" b="1" i="0" u="none" strike="noStrike" kern="1200" cap="none" spc="0" normalizeH="0" baseline="0" noProof="0">
                <a:ln>
                  <a:noFill/>
                </a:ln>
                <a:solidFill>
                  <a:srgbClr val="003768"/>
                </a:solidFill>
                <a:effectLst/>
                <a:uLnTx/>
                <a:uFillTx/>
                <a:latin typeface="Arial"/>
                <a:ea typeface="+mn-ea"/>
                <a:cs typeface="+mn-cs"/>
              </a:rPr>
              <a:t>President</a:t>
            </a:r>
            <a:endParaRPr kumimoji="0" lang="en-US" sz="4400" b="1" i="0" u="none" strike="noStrike" kern="1200" cap="none" spc="0" normalizeH="0" baseline="0" noProof="0" dirty="0">
              <a:ln>
                <a:noFill/>
              </a:ln>
              <a:solidFill>
                <a:srgbClr val="003768"/>
              </a:solidFill>
              <a:effectLst/>
              <a:uLnTx/>
              <a:uFillTx/>
              <a:latin typeface="Arial"/>
              <a:ea typeface="+mn-ea"/>
              <a:cs typeface="+mn-cs"/>
            </a:endParaRPr>
          </a:p>
        </p:txBody>
      </p:sp>
      <p:sp>
        <p:nvSpPr>
          <p:cNvPr id="9" name="Text Placeholder 2">
            <a:extLst>
              <a:ext uri="{FF2B5EF4-FFF2-40B4-BE49-F238E27FC236}">
                <a16:creationId xmlns:a16="http://schemas.microsoft.com/office/drawing/2014/main" id="{3138C69D-F7FC-DF09-5098-8250E6CA200C}"/>
              </a:ext>
            </a:extLst>
          </p:cNvPr>
          <p:cNvSpPr txBox="1">
            <a:spLocks/>
          </p:cNvSpPr>
          <p:nvPr/>
        </p:nvSpPr>
        <p:spPr>
          <a:xfrm>
            <a:off x="618407" y="3963655"/>
            <a:ext cx="6905545" cy="2457583"/>
          </a:xfrm>
          <a:prstGeom prst="rect">
            <a:avLst/>
          </a:prstGeom>
        </p:spPr>
        <p:txBody>
          <a:bodyPr vert="horz" lIns="91440" tIns="45720" rIns="91440" bIns="45720" rtlCol="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000" b="0" kern="1200" baseline="0">
                <a:solidFill>
                  <a:srgbClr val="0037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0" i="0" u="none" strike="noStrike" kern="1200" cap="none" spc="0" normalizeH="0" baseline="0" noProof="0">
              <a:ln>
                <a:noFill/>
              </a:ln>
              <a:solidFill>
                <a:srgbClr val="003768"/>
              </a:solidFill>
              <a:effectLst/>
              <a:uLnTx/>
              <a:uFillTx/>
              <a:latin typeface="Arial"/>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003768"/>
                </a:solidFill>
                <a:effectLst/>
                <a:uLnTx/>
                <a:uFillTx/>
                <a:latin typeface="Arial"/>
                <a:ea typeface="+mn-ea"/>
                <a:cs typeface="+mn-cs"/>
              </a:rPr>
              <a:t>www.nu-fam.com</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003768"/>
                </a:solidFill>
                <a:effectLst/>
                <a:uLnTx/>
                <a:uFillTx/>
                <a:latin typeface="Arial"/>
                <a:ea typeface="+mn-ea"/>
                <a:cs typeface="+mn-cs"/>
              </a:rPr>
              <a:t>dl@nu-fam.com</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003768"/>
                </a:solidFill>
                <a:effectLst/>
                <a:uLnTx/>
                <a:uFillTx/>
                <a:latin typeface="Arial"/>
                <a:ea typeface="+mn-ea"/>
                <a:cs typeface="+mn-cs"/>
              </a:rPr>
              <a:t>469-449-3393</a:t>
            </a:r>
            <a:endParaRPr kumimoji="0" lang="en-US" sz="2000" b="0" i="0" u="none" strike="noStrike" kern="1200" cap="none" spc="0" normalizeH="0" baseline="0" noProof="0" dirty="0">
              <a:ln>
                <a:noFill/>
              </a:ln>
              <a:solidFill>
                <a:srgbClr val="003768"/>
              </a:solidFill>
              <a:effectLst/>
              <a:uLnTx/>
              <a:uFillTx/>
              <a:latin typeface="Arial"/>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DA7EF994-571E-D414-A9B9-A20FA9AEFF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64950" y="1048047"/>
            <a:ext cx="4761905" cy="4761905"/>
          </a:xfrm>
          <a:prstGeom prst="rect">
            <a:avLst/>
          </a:prstGeom>
        </p:spPr>
      </p:pic>
      <p:pic>
        <p:nvPicPr>
          <p:cNvPr id="12" name="Picture 11">
            <a:extLst>
              <a:ext uri="{FF2B5EF4-FFF2-40B4-BE49-F238E27FC236}">
                <a16:creationId xmlns:a16="http://schemas.microsoft.com/office/drawing/2014/main" id="{07AAB5C6-F0EE-3B42-942A-0F04BF2AF87E}"/>
              </a:ext>
            </a:extLst>
          </p:cNvPr>
          <p:cNvPicPr>
            <a:picLocks noChangeAspect="1"/>
          </p:cNvPicPr>
          <p:nvPr/>
        </p:nvPicPr>
        <p:blipFill>
          <a:blip r:embed="rId4"/>
          <a:stretch>
            <a:fillRect/>
          </a:stretch>
        </p:blipFill>
        <p:spPr>
          <a:xfrm>
            <a:off x="7134224" y="1528763"/>
            <a:ext cx="3800475" cy="3800475"/>
          </a:xfrm>
          <a:prstGeom prst="rect">
            <a:avLst/>
          </a:prstGeom>
        </p:spPr>
      </p:pic>
    </p:spTree>
    <p:extLst>
      <p:ext uri="{BB962C8B-B14F-4D97-AF65-F5344CB8AC3E}">
        <p14:creationId xmlns:p14="http://schemas.microsoft.com/office/powerpoint/2010/main" val="20167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05415C-A9E5-4970-9DF1-F0DC72460A81}"/>
              </a:ext>
            </a:extLst>
          </p:cNvPr>
          <p:cNvSpPr txBox="1"/>
          <p:nvPr/>
        </p:nvSpPr>
        <p:spPr>
          <a:xfrm>
            <a:off x="196644" y="134030"/>
            <a:ext cx="5830529" cy="1569660"/>
          </a:xfrm>
          <a:prstGeom prst="rect">
            <a:avLst/>
          </a:prstGeom>
          <a:noFill/>
        </p:spPr>
        <p:txBody>
          <a:bodyPr wrap="square" rtlCol="0">
            <a:spAutoFit/>
          </a:bodyPr>
          <a:lstStyle/>
          <a:p>
            <a:r>
              <a:rPr lang="en-US" sz="4800" b="1" kern="1200" dirty="0">
                <a:solidFill>
                  <a:schemeClr val="tx1"/>
                </a:solidFill>
                <a:latin typeface="+mj-lt"/>
                <a:ea typeface="+mj-ea"/>
                <a:cs typeface="+mj-cs"/>
              </a:rPr>
              <a:t>The Sunbelt Migration</a:t>
            </a:r>
          </a:p>
          <a:p>
            <a:endParaRPr lang="en-US" sz="4800" b="1" dirty="0"/>
          </a:p>
        </p:txBody>
      </p:sp>
      <p:pic>
        <p:nvPicPr>
          <p:cNvPr id="2050" name="Picture 2">
            <a:extLst>
              <a:ext uri="{FF2B5EF4-FFF2-40B4-BE49-F238E27FC236}">
                <a16:creationId xmlns:a16="http://schemas.microsoft.com/office/drawing/2014/main" id="{DF367FDB-448E-491C-9EEF-0EDFF24D5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591" y="1066153"/>
            <a:ext cx="7559163" cy="575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5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road, sky, outdoor&#10;&#10;Description automatically generated">
            <a:extLst>
              <a:ext uri="{FF2B5EF4-FFF2-40B4-BE49-F238E27FC236}">
                <a16:creationId xmlns:a16="http://schemas.microsoft.com/office/drawing/2014/main" id="{636C488C-BFC2-4197-A624-D0F1605249CB}"/>
              </a:ext>
            </a:extLst>
          </p:cNvPr>
          <p:cNvPicPr>
            <a:picLocks noChangeAspect="1"/>
          </p:cNvPicPr>
          <p:nvPr/>
        </p:nvPicPr>
        <p:blipFill rotWithShape="1">
          <a:blip r:embed="rId3">
            <a:extLst>
              <a:ext uri="{28A0092B-C50C-407E-A947-70E740481C1C}">
                <a14:useLocalDpi xmlns:a14="http://schemas.microsoft.com/office/drawing/2010/main" val="0"/>
              </a:ext>
            </a:extLst>
          </a:blip>
          <a:srcRect l="18821" r="2436" b="1"/>
          <a:stretch/>
        </p:blipFill>
        <p:spPr>
          <a:xfrm>
            <a:off x="1064072" y="851664"/>
            <a:ext cx="10063089" cy="5303520"/>
          </a:xfrm>
          <a:prstGeom prst="rect">
            <a:avLst/>
          </a:prstGeom>
        </p:spPr>
      </p:pic>
      <p:sp>
        <p:nvSpPr>
          <p:cNvPr id="13" name="Rectangle 12">
            <a:extLst>
              <a:ext uri="{FF2B5EF4-FFF2-40B4-BE49-F238E27FC236}">
                <a16:creationId xmlns:a16="http://schemas.microsoft.com/office/drawing/2014/main" id="{68C89969-E0E0-48A1-9FF5-5809472CBB37}"/>
              </a:ext>
            </a:extLst>
          </p:cNvPr>
          <p:cNvSpPr/>
          <p:nvPr/>
        </p:nvSpPr>
        <p:spPr>
          <a:xfrm>
            <a:off x="3923159" y="941777"/>
            <a:ext cx="6533969" cy="830997"/>
          </a:xfrm>
          <a:prstGeom prst="rect">
            <a:avLst/>
          </a:prstGeom>
          <a:noFill/>
        </p:spPr>
        <p:txBody>
          <a:bodyPr wrap="none" lIns="91440" tIns="45720" rIns="91440" bIns="45720">
            <a:spAutoFit/>
          </a:bodyPr>
          <a:lstStyle/>
          <a:p>
            <a:pPr algn="ctr"/>
            <a:r>
              <a:rPr lang="en-US" sz="4800" dirty="0">
                <a:ln w="9525">
                  <a:solidFill>
                    <a:schemeClr val="bg1"/>
                  </a:solidFill>
                  <a:prstDash val="solid"/>
                </a:ln>
                <a:solidFill>
                  <a:schemeClr val="bg1"/>
                </a:solidFill>
                <a:effectLst>
                  <a:outerShdw blurRad="12700" dist="38100" dir="2700000" algn="tl" rotWithShape="0">
                    <a:schemeClr val="bg1">
                      <a:lumMod val="50000"/>
                    </a:schemeClr>
                  </a:outerShdw>
                </a:effectLst>
              </a:rPr>
              <a:t>Shelter Human Activity…</a:t>
            </a:r>
          </a:p>
        </p:txBody>
      </p:sp>
    </p:spTree>
    <p:extLst>
      <p:ext uri="{BB962C8B-B14F-4D97-AF65-F5344CB8AC3E}">
        <p14:creationId xmlns:p14="http://schemas.microsoft.com/office/powerpoint/2010/main" val="374786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98998A-6E1D-4559-AC03-F470A709E1CD}"/>
              </a:ext>
            </a:extLst>
          </p:cNvPr>
          <p:cNvSpPr txBox="1"/>
          <p:nvPr/>
        </p:nvSpPr>
        <p:spPr>
          <a:xfrm>
            <a:off x="1524000" y="1293338"/>
            <a:ext cx="9144000" cy="2570739"/>
          </a:xfrm>
          <a:prstGeom prst="rect">
            <a:avLst/>
          </a:prstGeom>
        </p:spPr>
        <p:txBody>
          <a:bodyPr vert="horz" lIns="91440" tIns="45720" rIns="91440" bIns="45720" rtlCol="0" anchor="ctr">
            <a:normAutofit/>
          </a:bodyPr>
          <a:lstStyle/>
          <a:p>
            <a:pPr algn="ctr" fontAlgn="auto">
              <a:lnSpc>
                <a:spcPct val="90000"/>
              </a:lnSpc>
              <a:spcBef>
                <a:spcPct val="0"/>
              </a:spcBef>
              <a:spcAft>
                <a:spcPts val="600"/>
              </a:spcAft>
              <a:defRPr/>
            </a:pPr>
            <a:r>
              <a:rPr lang="en-US" sz="6000" b="1" i="1" kern="1200" dirty="0">
                <a:solidFill>
                  <a:schemeClr val="tx1"/>
                </a:solidFill>
                <a:latin typeface="+mj-lt"/>
                <a:ea typeface="+mj-ea"/>
                <a:cs typeface="+mj-cs"/>
              </a:rPr>
              <a:t>Building:</a:t>
            </a:r>
          </a:p>
          <a:p>
            <a:pPr algn="ct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algn="ctr" fontAlgn="auto">
              <a:lnSpc>
                <a:spcPct val="90000"/>
              </a:lnSpc>
              <a:spcBef>
                <a:spcPct val="0"/>
              </a:spcBef>
              <a:spcAft>
                <a:spcPts val="600"/>
              </a:spcAft>
              <a:defRPr/>
            </a:pPr>
            <a:r>
              <a:rPr lang="en-US" sz="4500" kern="1200" dirty="0">
                <a:solidFill>
                  <a:schemeClr val="tx1"/>
                </a:solidFill>
                <a:latin typeface="+mj-lt"/>
                <a:ea typeface="+mj-ea"/>
                <a:cs typeface="+mj-cs"/>
              </a:rPr>
              <a:t>Keeping the Outside Out!</a:t>
            </a:r>
          </a:p>
        </p:txBody>
      </p:sp>
      <p:sp>
        <p:nvSpPr>
          <p:cNvPr id="2" name="TextBox 1">
            <a:extLst>
              <a:ext uri="{FF2B5EF4-FFF2-40B4-BE49-F238E27FC236}">
                <a16:creationId xmlns:a16="http://schemas.microsoft.com/office/drawing/2014/main" id="{874B76F7-3686-4856-B7EC-A9C1D2C3D7F2}"/>
              </a:ext>
            </a:extLst>
          </p:cNvPr>
          <p:cNvSpPr txBox="1"/>
          <p:nvPr/>
        </p:nvSpPr>
        <p:spPr>
          <a:xfrm>
            <a:off x="3844413" y="3995002"/>
            <a:ext cx="5122606" cy="1569660"/>
          </a:xfrm>
          <a:prstGeom prst="rect">
            <a:avLst/>
          </a:prstGeom>
          <a:noFill/>
        </p:spPr>
        <p:txBody>
          <a:bodyPr wrap="square" rtlCol="0">
            <a:spAutoFit/>
          </a:bodyPr>
          <a:lstStyle/>
          <a:p>
            <a:r>
              <a:rPr lang="en-US" sz="4800" b="1" kern="1200" dirty="0">
                <a:solidFill>
                  <a:schemeClr val="tx1"/>
                </a:solidFill>
                <a:latin typeface="+mj-lt"/>
                <a:ea typeface="+mj-ea"/>
                <a:cs typeface="+mj-cs"/>
              </a:rPr>
              <a:t>And the Inside In!</a:t>
            </a:r>
          </a:p>
          <a:p>
            <a:endParaRPr lang="en-US" sz="4800" b="1" dirty="0"/>
          </a:p>
        </p:txBody>
      </p:sp>
    </p:spTree>
    <p:extLst>
      <p:ext uri="{BB962C8B-B14F-4D97-AF65-F5344CB8AC3E}">
        <p14:creationId xmlns:p14="http://schemas.microsoft.com/office/powerpoint/2010/main" val="269870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C567BE-5015-4001-B413-60BCA6CCCDAE}"/>
              </a:ext>
            </a:extLst>
          </p:cNvPr>
          <p:cNvPicPr>
            <a:picLocks noChangeAspect="1"/>
          </p:cNvPicPr>
          <p:nvPr/>
        </p:nvPicPr>
        <p:blipFill>
          <a:blip r:embed="rId3"/>
          <a:stretch>
            <a:fillRect/>
          </a:stretch>
        </p:blipFill>
        <p:spPr>
          <a:xfrm>
            <a:off x="695904" y="2678199"/>
            <a:ext cx="3538156" cy="2364077"/>
          </a:xfrm>
          <a:prstGeom prst="rect">
            <a:avLst/>
          </a:prstGeom>
        </p:spPr>
      </p:pic>
      <p:pic>
        <p:nvPicPr>
          <p:cNvPr id="8" name="Picture 7">
            <a:extLst>
              <a:ext uri="{FF2B5EF4-FFF2-40B4-BE49-F238E27FC236}">
                <a16:creationId xmlns:a16="http://schemas.microsoft.com/office/drawing/2014/main" id="{8383F25F-EE56-4AC3-A928-75C18DFBD368}"/>
              </a:ext>
            </a:extLst>
          </p:cNvPr>
          <p:cNvPicPr>
            <a:picLocks noChangeAspect="1"/>
          </p:cNvPicPr>
          <p:nvPr/>
        </p:nvPicPr>
        <p:blipFill>
          <a:blip r:embed="rId4"/>
          <a:stretch>
            <a:fillRect/>
          </a:stretch>
        </p:blipFill>
        <p:spPr>
          <a:xfrm>
            <a:off x="7992618" y="2723367"/>
            <a:ext cx="3416097" cy="2273739"/>
          </a:xfrm>
          <a:prstGeom prst="rect">
            <a:avLst/>
          </a:prstGeom>
        </p:spPr>
      </p:pic>
      <p:pic>
        <p:nvPicPr>
          <p:cNvPr id="9" name="Picture 8">
            <a:extLst>
              <a:ext uri="{FF2B5EF4-FFF2-40B4-BE49-F238E27FC236}">
                <a16:creationId xmlns:a16="http://schemas.microsoft.com/office/drawing/2014/main" id="{959E430A-8184-4ECD-9356-2B8E18D94395}"/>
              </a:ext>
            </a:extLst>
          </p:cNvPr>
          <p:cNvPicPr>
            <a:picLocks noChangeAspect="1"/>
          </p:cNvPicPr>
          <p:nvPr/>
        </p:nvPicPr>
        <p:blipFill>
          <a:blip r:embed="rId5"/>
          <a:stretch>
            <a:fillRect/>
          </a:stretch>
        </p:blipFill>
        <p:spPr>
          <a:xfrm>
            <a:off x="4962397" y="1738470"/>
            <a:ext cx="2257126" cy="3380631"/>
          </a:xfrm>
          <a:prstGeom prst="rect">
            <a:avLst/>
          </a:prstGeom>
        </p:spPr>
      </p:pic>
      <p:sp>
        <p:nvSpPr>
          <p:cNvPr id="10" name="TextBox 9">
            <a:extLst>
              <a:ext uri="{FF2B5EF4-FFF2-40B4-BE49-F238E27FC236}">
                <a16:creationId xmlns:a16="http://schemas.microsoft.com/office/drawing/2014/main" id="{7C6E1D44-0A27-4C39-A390-BB7DCF5B0020}"/>
              </a:ext>
            </a:extLst>
          </p:cNvPr>
          <p:cNvSpPr txBox="1"/>
          <p:nvPr/>
        </p:nvSpPr>
        <p:spPr>
          <a:xfrm>
            <a:off x="826102" y="1782869"/>
            <a:ext cx="3367149" cy="646331"/>
          </a:xfrm>
          <a:prstGeom prst="rect">
            <a:avLst/>
          </a:prstGeom>
          <a:noFill/>
        </p:spPr>
        <p:txBody>
          <a:bodyPr wrap="square" rtlCol="0">
            <a:spAutoFit/>
          </a:bodyPr>
          <a:lstStyle/>
          <a:p>
            <a:pPr algn="ctr"/>
            <a:r>
              <a:rPr lang="en-US" sz="3600" b="1" i="1" dirty="0">
                <a:latin typeface="+mj-lt"/>
              </a:rPr>
              <a:t>Water</a:t>
            </a:r>
          </a:p>
        </p:txBody>
      </p:sp>
      <p:sp>
        <p:nvSpPr>
          <p:cNvPr id="11" name="TextBox 10">
            <a:extLst>
              <a:ext uri="{FF2B5EF4-FFF2-40B4-BE49-F238E27FC236}">
                <a16:creationId xmlns:a16="http://schemas.microsoft.com/office/drawing/2014/main" id="{B90321E4-B5EA-4DE0-9426-457FF7A90583}"/>
              </a:ext>
            </a:extLst>
          </p:cNvPr>
          <p:cNvSpPr txBox="1"/>
          <p:nvPr/>
        </p:nvSpPr>
        <p:spPr>
          <a:xfrm>
            <a:off x="5074939" y="721332"/>
            <a:ext cx="2042121" cy="646331"/>
          </a:xfrm>
          <a:prstGeom prst="rect">
            <a:avLst/>
          </a:prstGeom>
          <a:noFill/>
        </p:spPr>
        <p:txBody>
          <a:bodyPr wrap="square" rtlCol="0">
            <a:spAutoFit/>
          </a:bodyPr>
          <a:lstStyle/>
          <a:p>
            <a:pPr algn="ctr"/>
            <a:r>
              <a:rPr lang="en-US" sz="3600" b="1" i="1" dirty="0">
                <a:latin typeface="+mj-lt"/>
              </a:rPr>
              <a:t>Radiation</a:t>
            </a:r>
          </a:p>
        </p:txBody>
      </p:sp>
      <p:sp>
        <p:nvSpPr>
          <p:cNvPr id="12" name="TextBox 11">
            <a:extLst>
              <a:ext uri="{FF2B5EF4-FFF2-40B4-BE49-F238E27FC236}">
                <a16:creationId xmlns:a16="http://schemas.microsoft.com/office/drawing/2014/main" id="{685EAA6A-447C-4957-98BC-036F62E56ABC}"/>
              </a:ext>
            </a:extLst>
          </p:cNvPr>
          <p:cNvSpPr txBox="1"/>
          <p:nvPr/>
        </p:nvSpPr>
        <p:spPr>
          <a:xfrm>
            <a:off x="8141204" y="1782869"/>
            <a:ext cx="3367149" cy="646331"/>
          </a:xfrm>
          <a:prstGeom prst="rect">
            <a:avLst/>
          </a:prstGeom>
          <a:noFill/>
        </p:spPr>
        <p:txBody>
          <a:bodyPr wrap="square" rtlCol="0">
            <a:spAutoFit/>
          </a:bodyPr>
          <a:lstStyle/>
          <a:p>
            <a:pPr algn="ctr"/>
            <a:r>
              <a:rPr lang="en-US" sz="3600" b="1" i="1" dirty="0">
                <a:latin typeface="+mj-lt"/>
              </a:rPr>
              <a:t>Air</a:t>
            </a:r>
          </a:p>
        </p:txBody>
      </p:sp>
    </p:spTree>
    <p:extLst>
      <p:ext uri="{BB962C8B-B14F-4D97-AF65-F5344CB8AC3E}">
        <p14:creationId xmlns:p14="http://schemas.microsoft.com/office/powerpoint/2010/main" val="330369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person, engine&#10;&#10;Description automatically generated">
            <a:extLst>
              <a:ext uri="{FF2B5EF4-FFF2-40B4-BE49-F238E27FC236}">
                <a16:creationId xmlns:a16="http://schemas.microsoft.com/office/drawing/2014/main" id="{031ABFD3-9961-4F79-B2F3-D97B7EAA09E4}"/>
              </a:ext>
            </a:extLst>
          </p:cNvPr>
          <p:cNvPicPr>
            <a:picLocks noChangeAspect="1"/>
          </p:cNvPicPr>
          <p:nvPr/>
        </p:nvPicPr>
        <p:blipFill>
          <a:blip r:embed="rId3"/>
          <a:stretch>
            <a:fillRect/>
          </a:stretch>
        </p:blipFill>
        <p:spPr>
          <a:xfrm>
            <a:off x="484632" y="2150971"/>
            <a:ext cx="3517119" cy="2549911"/>
          </a:xfrm>
          <a:prstGeom prst="rect">
            <a:avLst/>
          </a:prstGeom>
        </p:spPr>
      </p:pic>
      <p:cxnSp>
        <p:nvCxnSpPr>
          <p:cNvPr id="19"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indoor&#10;&#10;Description automatically generated">
            <a:extLst>
              <a:ext uri="{FF2B5EF4-FFF2-40B4-BE49-F238E27FC236}">
                <a16:creationId xmlns:a16="http://schemas.microsoft.com/office/drawing/2014/main" id="{5135B807-A8D6-40D1-A88C-04CDA9FD339A}"/>
              </a:ext>
            </a:extLst>
          </p:cNvPr>
          <p:cNvPicPr>
            <a:picLocks noChangeAspect="1"/>
          </p:cNvPicPr>
          <p:nvPr/>
        </p:nvPicPr>
        <p:blipFill>
          <a:blip r:embed="rId4"/>
          <a:stretch>
            <a:fillRect/>
          </a:stretch>
        </p:blipFill>
        <p:spPr>
          <a:xfrm>
            <a:off x="4310676" y="2280712"/>
            <a:ext cx="3537345" cy="2290430"/>
          </a:xfrm>
          <a:prstGeom prst="rect">
            <a:avLst/>
          </a:prstGeom>
        </p:spPr>
      </p:pic>
      <p:cxnSp>
        <p:nvCxnSpPr>
          <p:cNvPr id="24"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Diagram, engineering drawing&#10;&#10;Description automatically generated">
            <a:extLst>
              <a:ext uri="{FF2B5EF4-FFF2-40B4-BE49-F238E27FC236}">
                <a16:creationId xmlns:a16="http://schemas.microsoft.com/office/drawing/2014/main" id="{F93A9FB8-68B8-4ED8-9D99-6DCD250FA576}"/>
              </a:ext>
            </a:extLst>
          </p:cNvPr>
          <p:cNvPicPr>
            <a:picLocks noChangeAspect="1"/>
          </p:cNvPicPr>
          <p:nvPr/>
        </p:nvPicPr>
        <p:blipFill>
          <a:blip r:embed="rId5"/>
          <a:stretch>
            <a:fillRect/>
          </a:stretch>
        </p:blipFill>
        <p:spPr>
          <a:xfrm>
            <a:off x="8162336" y="2247693"/>
            <a:ext cx="3517120" cy="2356469"/>
          </a:xfrm>
          <a:prstGeom prst="rect">
            <a:avLst/>
          </a:prstGeom>
        </p:spPr>
      </p:pic>
      <p:sp>
        <p:nvSpPr>
          <p:cNvPr id="50" name="TextBox 49">
            <a:extLst>
              <a:ext uri="{FF2B5EF4-FFF2-40B4-BE49-F238E27FC236}">
                <a16:creationId xmlns:a16="http://schemas.microsoft.com/office/drawing/2014/main" id="{DAE293AC-87ED-4238-8EAC-79107AB9965F}"/>
              </a:ext>
            </a:extLst>
          </p:cNvPr>
          <p:cNvSpPr txBox="1"/>
          <p:nvPr/>
        </p:nvSpPr>
        <p:spPr>
          <a:xfrm>
            <a:off x="862205" y="1250721"/>
            <a:ext cx="2761972" cy="646331"/>
          </a:xfrm>
          <a:prstGeom prst="rect">
            <a:avLst/>
          </a:prstGeom>
          <a:noFill/>
        </p:spPr>
        <p:txBody>
          <a:bodyPr wrap="square" rtlCol="0">
            <a:spAutoFit/>
          </a:bodyPr>
          <a:lstStyle/>
          <a:p>
            <a:pPr algn="ctr"/>
            <a:r>
              <a:rPr lang="en-US" sz="3600" b="1" i="1" dirty="0">
                <a:latin typeface="+mj-lt"/>
              </a:rPr>
              <a:t>Demand</a:t>
            </a:r>
          </a:p>
        </p:txBody>
      </p:sp>
      <p:sp>
        <p:nvSpPr>
          <p:cNvPr id="51" name="TextBox 50">
            <a:extLst>
              <a:ext uri="{FF2B5EF4-FFF2-40B4-BE49-F238E27FC236}">
                <a16:creationId xmlns:a16="http://schemas.microsoft.com/office/drawing/2014/main" id="{760F7C54-5781-4DD3-934E-148E26D50540}"/>
              </a:ext>
            </a:extLst>
          </p:cNvPr>
          <p:cNvSpPr txBox="1"/>
          <p:nvPr/>
        </p:nvSpPr>
        <p:spPr>
          <a:xfrm>
            <a:off x="4893042" y="927555"/>
            <a:ext cx="2405915" cy="646331"/>
          </a:xfrm>
          <a:prstGeom prst="rect">
            <a:avLst/>
          </a:prstGeom>
          <a:noFill/>
        </p:spPr>
        <p:txBody>
          <a:bodyPr wrap="square" rtlCol="0">
            <a:spAutoFit/>
          </a:bodyPr>
          <a:lstStyle/>
          <a:p>
            <a:pPr algn="ctr"/>
            <a:r>
              <a:rPr lang="en-US" sz="3600" b="1" i="1" dirty="0">
                <a:latin typeface="+mj-lt"/>
              </a:rPr>
              <a:t>Expectation</a:t>
            </a:r>
          </a:p>
        </p:txBody>
      </p:sp>
      <p:sp>
        <p:nvSpPr>
          <p:cNvPr id="52" name="TextBox 51">
            <a:extLst>
              <a:ext uri="{FF2B5EF4-FFF2-40B4-BE49-F238E27FC236}">
                <a16:creationId xmlns:a16="http://schemas.microsoft.com/office/drawing/2014/main" id="{B91E3F4B-77F1-40D4-BA99-FE95F2290219}"/>
              </a:ext>
            </a:extLst>
          </p:cNvPr>
          <p:cNvSpPr txBox="1"/>
          <p:nvPr/>
        </p:nvSpPr>
        <p:spPr>
          <a:xfrm>
            <a:off x="8805778" y="1250721"/>
            <a:ext cx="2761972" cy="646331"/>
          </a:xfrm>
          <a:prstGeom prst="rect">
            <a:avLst/>
          </a:prstGeom>
          <a:noFill/>
        </p:spPr>
        <p:txBody>
          <a:bodyPr wrap="square" rtlCol="0">
            <a:spAutoFit/>
          </a:bodyPr>
          <a:lstStyle/>
          <a:p>
            <a:pPr algn="ctr"/>
            <a:r>
              <a:rPr lang="en-US" sz="3600" b="1" i="1" dirty="0">
                <a:latin typeface="+mj-lt"/>
              </a:rPr>
              <a:t>Technology</a:t>
            </a:r>
          </a:p>
        </p:txBody>
      </p:sp>
    </p:spTree>
    <p:extLst>
      <p:ext uri="{BB962C8B-B14F-4D97-AF65-F5344CB8AC3E}">
        <p14:creationId xmlns:p14="http://schemas.microsoft.com/office/powerpoint/2010/main" val="261184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B060E1C7705F4F8E76DA5AFA096DC3" ma:contentTypeVersion="18" ma:contentTypeDescription="Create a new document." ma:contentTypeScope="" ma:versionID="1c45bd09bb25043e5fa15af4a741a7ab">
  <xsd:schema xmlns:xsd="http://www.w3.org/2001/XMLSchema" xmlns:xs="http://www.w3.org/2001/XMLSchema" xmlns:p="http://schemas.microsoft.com/office/2006/metadata/properties" xmlns:ns2="744e778c-94f5-4cf6-b652-0ae6d40120a3" xmlns:ns3="cbbf3a58-c87b-4e14-ade7-ffa8e7bab12f" targetNamespace="http://schemas.microsoft.com/office/2006/metadata/properties" ma:root="true" ma:fieldsID="dc191feef210f4f070d50116beefa11f" ns2:_="" ns3:_="">
    <xsd:import namespace="744e778c-94f5-4cf6-b652-0ae6d40120a3"/>
    <xsd:import namespace="cbbf3a58-c87b-4e14-ade7-ffa8e7bab1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778c-94f5-4cf6-b652-0ae6d4012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a7aedc0-1ce9-4bc3-b308-1dafffa0ce85"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bf3a58-c87b-4e14-ade7-ffa8e7bab12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a68edec-8570-4dba-9f94-7b753eb74718}" ma:internalName="TaxCatchAll" ma:showField="CatchAllData" ma:web="cbbf3a58-c87b-4e14-ade7-ffa8e7bab1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4766FC-6F70-4811-9FE6-5B2C8F395F5D}"/>
</file>

<file path=customXml/itemProps2.xml><?xml version="1.0" encoding="utf-8"?>
<ds:datastoreItem xmlns:ds="http://schemas.openxmlformats.org/officeDocument/2006/customXml" ds:itemID="{4E334F4A-086E-44B6-B1D5-B3CD16941A3B}"/>
</file>

<file path=docProps/app.xml><?xml version="1.0" encoding="utf-8"?>
<Properties xmlns="http://schemas.openxmlformats.org/officeDocument/2006/extended-properties" xmlns:vt="http://schemas.openxmlformats.org/officeDocument/2006/docPropsVTypes">
  <Template/>
  <TotalTime>1976</TotalTime>
  <Words>2783</Words>
  <Application>Microsoft Office PowerPoint</Application>
  <PresentationFormat>Widescreen</PresentationFormat>
  <Paragraphs>259</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Leslie</dc:creator>
  <cp:lastModifiedBy>David Leslie</cp:lastModifiedBy>
  <cp:revision>77</cp:revision>
  <dcterms:created xsi:type="dcterms:W3CDTF">2021-07-14T14:49:10Z</dcterms:created>
  <dcterms:modified xsi:type="dcterms:W3CDTF">2023-07-05T15:46:10Z</dcterms:modified>
</cp:coreProperties>
</file>